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6" name="Shape 25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
</file>

<file path=ppt/notesSlides/_rels/notesSlide12.xml.rels><?xml version="1.0" encoding="UTF-8" standalone="yes"?>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_rels/notesSlide13.xml.rels><?xml version="1.0" encoding="UTF-8" standalone="yes"?>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
</file>

<file path=ppt/notesSlides/_rels/notesSlide14.xml.rels><?xml version="1.0" encoding="UTF-8" standalone="yes"?>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
</file>

<file path=ppt/notesSlides/_rels/notesSlide15.xml.rels><?xml version="1.0" encoding="UTF-8" standalone="yes"?>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1" name="Shape 3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t>	·	Swarm对外提供两种API， 一种是Docker API，用于负责容器镜像的生命周期管理， 另外一种是Swarm集群管理CLI，用于集群管理。</a:t>
            </a:r>
          </a:p>
          <a:p>
            <a:pPr>
              <a:defRPr sz="1200"/>
            </a:pPr>
            <a:r>
              <a:t>	·	Scheduler模块，主要实现调度功能。在通过Swarm创建容器时，会经过Scheduler模块选择出一个最优节点，里面包含了两个子模块，分别是Filter和Strategy， Filter用来过滤节点，找出满足条件的节点（比如资源足够，节点正常等等），Strategy用来在过滤出的节点中根据策略选择一个最优的节点（比如对找出的节点进行对比，找到资源最多的节点等等）, 当然Filter/Strategy用户可以定制。</a:t>
            </a:r>
          </a:p>
          <a:p>
            <a:pPr>
              <a:defRPr sz="1200"/>
            </a:pPr>
            <a:r>
              <a:t>	·	Swarm对集群进行了抽象，抽象出了Cluster API，Swarm支持两种集群，一种是Swarm自身的集群，另外一种基于Mesos的集群。</a:t>
            </a:r>
          </a:p>
          <a:p>
            <a:pPr>
              <a:defRPr sz="1200"/>
            </a:pPr>
            <a:r>
              <a:t>	·	LeaderShip模块用于Swarm Manager自身的HA，通过主备方式实现。</a:t>
            </a:r>
          </a:p>
          <a:p>
            <a:pPr>
              <a:defRPr sz="1200"/>
            </a:pPr>
            <a:r>
              <a:t>	·	Discovery Service 服务发现模块，这个模块主要用来提供节点发现功能。</a:t>
            </a:r>
          </a:p>
          <a:p>
            <a:pPr>
              <a:defRPr sz="1200"/>
            </a:pPr>
            <a:r>
              <a:t>	·	在每一个节点上，都会有一个Agent，用于连接Discovery Service，上报Docker Daemon的IP端口信息，Swarm Manager会直接从服务发现模块中读取节点信息。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0" name="Shape 4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扫描容器镜像、搜索有漏洞的软件以及获取镜像的元数据。增加了在运行镜像之前和其他授权中心通信的能力，这个功能具有基于策略的控制能力，可以用来阻止不安全的容器运行。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5" name="Shape 4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扫描容器镜像、搜索有漏洞的软件以及获取镜像的元数据。增加了在运行镜像之前和其他授权中心通信的能力，这个功能具有基于策略的控制能力，可以用来阻止不安全的容器运行。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3" name="Shape 4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Kubernetes 和 Swarm 之间的差距越来越小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0" name="Shape 4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比如七牛的数据处理，都是简单的数据处理逻辑，主要想要的功能是弹性高度，要求稳定和简单，选 mesos 比较合适</a:t>
            </a:r>
          </a:p>
          <a:p>
            <a:pPr/>
            <a:r>
              <a:t>如果是幑服务的业务系统架构 ，而K8s对微服务有很好的抽象，选k8s比较好</a:t>
            </a:r>
          </a:p>
          <a:p>
            <a:pPr/>
            <a:r>
              <a:t>如果是windows的环境，就只有docker swarm支持了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5" name="Shape 4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</a:p>
          <a:p>
            <a:pPr>
              <a:defRPr sz="1200"/>
            </a:pPr>
            <a:r>
              <a:t>1.性能 ：扩展速度，响应时间</a:t>
            </a:r>
          </a:p>
          <a:p>
            <a:pPr>
              <a:defRPr sz="1200"/>
            </a:pPr>
            <a:r>
              <a:t>2.灵活性：与现有工作流的集成，开发，测试，生产环境的平滑迁移</a:t>
            </a:r>
          </a:p>
          <a:p>
            <a:pPr>
              <a:defRPr sz="1200"/>
            </a:pPr>
            <a:r>
              <a:t>3.简易程度：学习曲线，编排系统复杂度</a:t>
            </a:r>
          </a:p>
          <a:p>
            <a:pPr>
              <a:defRPr sz="1200"/>
            </a:pPr>
            <a:r>
              <a:t>4.社区的活跃度，支持度，</a:t>
            </a:r>
          </a:p>
          <a:p>
            <a:pPr>
              <a:defRPr sz="1200"/>
            </a:pPr>
            <a:r>
              <a:t>5.稳定性：不需要很多的时间去维护，</a:t>
            </a:r>
          </a:p>
          <a:p>
            <a:pPr>
              <a:defRPr sz="1200"/>
            </a:pPr>
            <a:r>
              <a:t>6.是否开源，可跟踪项目的发展以及在发展中出现的问题</a:t>
            </a:r>
          </a:p>
          <a:p>
            <a:pPr>
              <a:defRPr sz="1200"/>
            </a:pPr>
            <a:r>
              <a:t>7.是否提供多个云平台的集成的功能</a:t>
            </a:r>
          </a:p>
          <a:p>
            <a:pPr>
              <a:defRPr sz="1200"/>
            </a:pPr>
            <a:r>
              <a:t>8.可扩展性，开放式问题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0" name="Shape 4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</a:p>
          <a:p>
            <a:pPr>
              <a:defRPr sz="1200"/>
            </a:pPr>
            <a:r>
              <a:t>1.性能 ：扩展速度，响应时间</a:t>
            </a:r>
          </a:p>
          <a:p>
            <a:pPr>
              <a:defRPr sz="1200"/>
            </a:pPr>
            <a:r>
              <a:t>2.灵活性：与现有工作流的集成，开发，测试，生产环境的平滑迁移</a:t>
            </a:r>
          </a:p>
          <a:p>
            <a:pPr>
              <a:defRPr sz="1200"/>
            </a:pPr>
            <a:r>
              <a:t>3.简易程度：学习曲线，编排系统复杂度</a:t>
            </a:r>
          </a:p>
          <a:p>
            <a:pPr>
              <a:defRPr sz="1200"/>
            </a:pPr>
            <a:r>
              <a:t>4.社区的活跃度，支持度，</a:t>
            </a:r>
          </a:p>
          <a:p>
            <a:pPr>
              <a:defRPr sz="1200"/>
            </a:pPr>
            <a:r>
              <a:t>5.稳定性：不需要很多的时间去维护，</a:t>
            </a:r>
          </a:p>
          <a:p>
            <a:pPr>
              <a:defRPr sz="1200"/>
            </a:pPr>
            <a:r>
              <a:t>6.是否开源，可跟踪项目的发展以及在发展中出现的问题</a:t>
            </a:r>
          </a:p>
          <a:p>
            <a:pPr>
              <a:defRPr sz="1200"/>
            </a:pPr>
            <a:r>
              <a:t>7.是否提供多个云平台的集成的功能</a:t>
            </a:r>
          </a:p>
          <a:p>
            <a:pPr>
              <a:defRPr sz="1200"/>
            </a:pPr>
            <a:r>
              <a:t>8.可扩展性，开放式问题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1" name="Shape 3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/>
            <a:r>
              <a:t>可以指定master也能运行pod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6" name="Shape 3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/>
            <a:r>
              <a:t>可以指定master也能运行pod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0" name="Shape 42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/>
            <a:r>
              <a:t>可以指定master也能运行pod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5" name="Shape 4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/>
            <a:r>
              <a:t>可以指定master也能运行pod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0" name="Shape 4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Swarm behavior是指动物的群集行为。比如我们常见的蜂群，鱼群，秋天往南飞的雁群都可以称作Swarm behavior。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5" name="Shape 4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Swarm behavior是指动物的群集行为。比如我们常见的蜂群，鱼群，秋天往南飞的雁群都可以称作Swarm behavior。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0" name="Shape 4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Swarm behavior是指动物的群集行为。比如我们常见的蜂群，鱼群，秋天往南飞的雁群都可以称作Swarm behavior。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5" name="Shape 4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Swarm behavior是指动物的群集行为。比如我们常见的蜂群，鱼群，秋天往南飞的雁群都可以称作Swarm behavior。</a:t>
            </a:r>
          </a:p>
          <a:p>
            <a:pPr/>
            <a:r>
              <a:t>Kubernetes 支持三种健康监控模式：</a:t>
            </a:r>
          </a:p>
          <a:p>
            <a:pPr/>
            <a:r>
              <a:t>	·	HTTP 模式：Kubelet 会调用一个 web 端口，如果返回的代码在200-399之间，系统状态被视为是正常的；</a:t>
            </a:r>
          </a:p>
          <a:p>
            <a:pPr/>
            <a:r>
              <a:t>	·	Container exec：Kubelet 会在容器内执行一个命令，如果返回『OK』，状态就是正常的；</a:t>
            </a:r>
          </a:p>
          <a:p>
            <a:pPr/>
            <a:r>
              <a:t>	·	TCP socket：Kubelet 会向容器开放一个 socket，并建立一个连接，如果连接建立成功，系统状态就是正常的。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.jpe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.jpe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13208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3DB2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5" name="Shape 15"/>
          <p:cNvSpPr/>
          <p:nvPr>
            <p:ph type="body" sz="quarter" idx="1"/>
          </p:nvPr>
        </p:nvSpPr>
        <p:spPr>
          <a:xfrm>
            <a:off x="1320800" y="50673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6" name="image4.png"/>
          <p:cNvPicPr>
            <a:picLocks noChangeAspect="1"/>
          </p:cNvPicPr>
          <p:nvPr/>
        </p:nvPicPr>
        <p:blipFill>
          <a:blip r:embed="rId2">
            <a:alphaModFix amt="80000"/>
            <a:extLst/>
          </a:blip>
          <a:stretch>
            <a:fillRect/>
          </a:stretch>
        </p:blipFill>
        <p:spPr>
          <a:xfrm>
            <a:off x="1346643" y="2514308"/>
            <a:ext cx="1497713" cy="482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pt模版-0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3771975" y="1709071"/>
            <a:ext cx="5334002" cy="398780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3EB2FF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3778367" y="5819638"/>
            <a:ext cx="5334002" cy="410210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21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60306" y="978570"/>
            <a:ext cx="1557187" cy="382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60383" y="978538"/>
            <a:ext cx="1557186" cy="3821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pt模版-0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3778367" y="1692137"/>
            <a:ext cx="5334002" cy="3987803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3EB2FF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32" name="Shape 132"/>
          <p:cNvSpPr/>
          <p:nvPr>
            <p:ph type="body" sz="quarter" idx="1"/>
          </p:nvPr>
        </p:nvSpPr>
        <p:spPr>
          <a:xfrm>
            <a:off x="3778367" y="5819638"/>
            <a:ext cx="5334002" cy="410210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33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87306" y="987037"/>
            <a:ext cx="1557187" cy="3821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87307" y="987037"/>
            <a:ext cx="1557186" cy="3821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pt模版-0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3778367" y="1692137"/>
            <a:ext cx="5334002" cy="3987803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3EB2FF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xfrm>
            <a:off x="3778367" y="5819638"/>
            <a:ext cx="5334002" cy="410210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45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3773" y="987037"/>
            <a:ext cx="1557187" cy="3821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3774" y="987037"/>
            <a:ext cx="1557186" cy="3821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pt模版-0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xfrm>
            <a:off x="3778367" y="1692137"/>
            <a:ext cx="5334002" cy="3987803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3EB2FF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56" name="Shape 156"/>
          <p:cNvSpPr/>
          <p:nvPr>
            <p:ph type="body" sz="quarter" idx="1"/>
          </p:nvPr>
        </p:nvSpPr>
        <p:spPr>
          <a:xfrm>
            <a:off x="3778367" y="5819638"/>
            <a:ext cx="5334002" cy="410210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57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79473" y="987037"/>
            <a:ext cx="1557187" cy="3821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66775" y="987037"/>
            <a:ext cx="1557186" cy="3821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pt模版-0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xfrm>
            <a:off x="3778367" y="1692137"/>
            <a:ext cx="5334002" cy="3987803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3EB2FF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68" name="Shape 168"/>
          <p:cNvSpPr/>
          <p:nvPr>
            <p:ph type="body" sz="quarter" idx="1"/>
          </p:nvPr>
        </p:nvSpPr>
        <p:spPr>
          <a:xfrm>
            <a:off x="3778367" y="5819638"/>
            <a:ext cx="5334002" cy="410210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69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06473" y="1114037"/>
            <a:ext cx="1557187" cy="3821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06474" y="1114037"/>
            <a:ext cx="1557186" cy="3821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pt模版-0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xfrm>
            <a:off x="3778367" y="1692137"/>
            <a:ext cx="5334002" cy="3987803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3EB2FF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80" name="Shape 180"/>
          <p:cNvSpPr/>
          <p:nvPr>
            <p:ph type="body" sz="quarter" idx="1"/>
          </p:nvPr>
        </p:nvSpPr>
        <p:spPr>
          <a:xfrm>
            <a:off x="3778367" y="5819638"/>
            <a:ext cx="5334002" cy="410210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81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0773" y="1139437"/>
            <a:ext cx="1557187" cy="3821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20774" y="1139443"/>
            <a:ext cx="1557186" cy="38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pt模版-0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EB2FF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93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215" y="9094045"/>
            <a:ext cx="936227" cy="301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26683" y="9222831"/>
            <a:ext cx="2104494" cy="44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pt模版-0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EB2FF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pic>
        <p:nvPicPr>
          <p:cNvPr id="204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215" y="9094045"/>
            <a:ext cx="936227" cy="301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26683" y="9222831"/>
            <a:ext cx="2104494" cy="44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ppt模版-0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EB2FF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pic>
        <p:nvPicPr>
          <p:cNvPr id="21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215" y="9094045"/>
            <a:ext cx="936227" cy="301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26683" y="9222831"/>
            <a:ext cx="2104494" cy="44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pt模版-0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9956" y="2669921"/>
            <a:ext cx="2484889" cy="3241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pt模版-0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hape 2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 cop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body" sz="half" idx="1"/>
          </p:nvPr>
        </p:nvSpPr>
        <p:spPr>
          <a:xfrm>
            <a:off x="6718300" y="1925335"/>
            <a:ext cx="5334000" cy="6286501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>
                <a:solidFill>
                  <a:srgbClr val="53585F"/>
                </a:solidFill>
              </a:defRPr>
            </a:lvl1pPr>
            <a:lvl2pPr marL="685800" indent="-342900">
              <a:spcBef>
                <a:spcPts val="3200"/>
              </a:spcBef>
              <a:defRPr sz="2800">
                <a:solidFill>
                  <a:srgbClr val="53585F"/>
                </a:solidFill>
              </a:defRPr>
            </a:lvl2pPr>
            <a:lvl3pPr marL="1028700" indent="-342900">
              <a:spcBef>
                <a:spcPts val="3200"/>
              </a:spcBef>
              <a:defRPr sz="2800">
                <a:solidFill>
                  <a:srgbClr val="53585F"/>
                </a:solidFill>
              </a:defRPr>
            </a:lvl3pPr>
            <a:lvl4pPr marL="1371600" indent="-342900">
              <a:spcBef>
                <a:spcPts val="3200"/>
              </a:spcBef>
              <a:defRPr sz="2800">
                <a:solidFill>
                  <a:srgbClr val="53585F"/>
                </a:solidFill>
              </a:defRPr>
            </a:lvl4pPr>
            <a:lvl5pPr marL="1714500" indent="-342900">
              <a:spcBef>
                <a:spcPts val="3200"/>
              </a:spcBef>
              <a:defRPr sz="2800">
                <a:solidFill>
                  <a:srgbClr val="53585F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235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519215" y="9094046"/>
            <a:ext cx="936226" cy="301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26684" y="9222832"/>
            <a:ext cx="2104493" cy="44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7885" y="4308561"/>
            <a:ext cx="4444201" cy="1136477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18DCC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246" name="Shape 246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85F"/>
                </a:solidFill>
              </a:defRPr>
            </a:lvl1pPr>
            <a:lvl2pPr>
              <a:defRPr>
                <a:solidFill>
                  <a:srgbClr val="53585F"/>
                </a:solidFill>
              </a:defRPr>
            </a:lvl2pPr>
            <a:lvl3pPr>
              <a:defRPr>
                <a:solidFill>
                  <a:srgbClr val="53585F"/>
                </a:solidFill>
              </a:defRPr>
            </a:lvl3pPr>
            <a:lvl4pPr>
              <a:defRPr>
                <a:solidFill>
                  <a:srgbClr val="53585F"/>
                </a:solidFill>
              </a:defRPr>
            </a:lvl4pPr>
            <a:lvl5pPr>
              <a:defRPr>
                <a:solidFill>
                  <a:srgbClr val="53585F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247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519215" y="9094046"/>
            <a:ext cx="936226" cy="301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26684" y="9222832"/>
            <a:ext cx="2104493" cy="44290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1270000" y="3077373"/>
            <a:ext cx="10464800" cy="1422401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EB2FF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34" name="Shape 34"/>
          <p:cNvSpPr/>
          <p:nvPr>
            <p:ph type="body" sz="quarter" idx="1"/>
          </p:nvPr>
        </p:nvSpPr>
        <p:spPr>
          <a:xfrm>
            <a:off x="1270000" y="4550573"/>
            <a:ext cx="10464800" cy="113030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>
                <a:solidFill>
                  <a:srgbClr val="53585F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3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215" y="9094045"/>
            <a:ext cx="936227" cy="301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26683" y="9222831"/>
            <a:ext cx="2104494" cy="44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pt模版-0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copy 2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539243" y="389257"/>
            <a:ext cx="10464801" cy="1422402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3EB2FF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46" name="Shape 46"/>
          <p:cNvSpPr/>
          <p:nvPr>
            <p:ph type="body" sz="quarter" idx="1"/>
          </p:nvPr>
        </p:nvSpPr>
        <p:spPr>
          <a:xfrm>
            <a:off x="539243" y="1862458"/>
            <a:ext cx="10464801" cy="113030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200"/>
            </a:lvl1pPr>
            <a:lvl2pPr marL="0" indent="0">
              <a:spcBef>
                <a:spcPts val="0"/>
              </a:spcBef>
              <a:buSzTx/>
              <a:buNone/>
              <a:defRPr sz="3200"/>
            </a:lvl2pPr>
            <a:lvl3pPr marL="0" indent="0">
              <a:spcBef>
                <a:spcPts val="0"/>
              </a:spcBef>
              <a:buSzTx/>
              <a:buNone/>
              <a:defRPr sz="3200"/>
            </a:lvl3pPr>
            <a:lvl4pPr marL="0" indent="0">
              <a:spcBef>
                <a:spcPts val="0"/>
              </a:spcBef>
              <a:buSzTx/>
              <a:buNone/>
              <a:defRPr sz="3200"/>
            </a:lvl4pPr>
            <a:lvl5pPr marL="0" indent="0">
              <a:spcBef>
                <a:spcPts val="0"/>
              </a:spcBef>
              <a:buSzTx/>
              <a:buNone/>
              <a:defRPr sz="3200">
                <a:solidFill>
                  <a:srgbClr val="53585F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47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215" y="9094045"/>
            <a:ext cx="936227" cy="301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26683" y="9222831"/>
            <a:ext cx="2104494" cy="44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pt模版-0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215" y="9094045"/>
            <a:ext cx="936227" cy="301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26683" y="9222831"/>
            <a:ext cx="2104494" cy="44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ppt模版-0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Shape 68"/>
          <p:cNvSpPr/>
          <p:nvPr>
            <p:ph type="title"/>
          </p:nvPr>
        </p:nvSpPr>
        <p:spPr>
          <a:xfrm>
            <a:off x="1270000" y="6661150"/>
            <a:ext cx="10464800" cy="14224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3EB2FF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69" name="Shape 69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>
                <a:solidFill>
                  <a:srgbClr val="53585F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7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215" y="9094045"/>
            <a:ext cx="936227" cy="301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26683" y="9222831"/>
            <a:ext cx="2104494" cy="44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pt模版-0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1" name="Shape 81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EB2FF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82" name="Shape 82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83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215" y="9094045"/>
            <a:ext cx="936227" cy="301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26683" y="9222831"/>
            <a:ext cx="2104494" cy="44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ppt模版-0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half" idx="1"/>
          </p:nvPr>
        </p:nvSpPr>
        <p:spPr>
          <a:xfrm>
            <a:off x="6701366" y="1925334"/>
            <a:ext cx="5334001" cy="628650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94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215" y="9094045"/>
            <a:ext cx="936227" cy="301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26683" y="9222831"/>
            <a:ext cx="2104494" cy="44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7884" y="4308561"/>
            <a:ext cx="4444202" cy="113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76109" y="4295860"/>
            <a:ext cx="3524886" cy="1136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pt模版-03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 cop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xfrm>
            <a:off x="3829167" y="-2549896"/>
            <a:ext cx="5334002" cy="398780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3EB2FF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3829167" y="1577603"/>
            <a:ext cx="5334002" cy="231752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>
                <a:solidFill>
                  <a:srgbClr val="53585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3200">
                <a:solidFill>
                  <a:srgbClr val="53585F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8" name="Shape 108"/>
          <p:cNvSpPr/>
          <p:nvPr>
            <p:ph type="pic" idx="13"/>
          </p:nvPr>
        </p:nvSpPr>
        <p:spPr>
          <a:xfrm>
            <a:off x="1612900" y="2963150"/>
            <a:ext cx="9779000" cy="59182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pic>
        <p:nvPicPr>
          <p:cNvPr id="10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215" y="9094045"/>
            <a:ext cx="936227" cy="301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26683" y="9222831"/>
            <a:ext cx="2104494" cy="44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ppt模版-0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5.xml"/><Relationship Id="rId20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215" y="9094045"/>
            <a:ext cx="936227" cy="301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26683" y="9222831"/>
            <a:ext cx="2104494" cy="4429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>
            <p:ph type="body" idx="1"/>
          </p:nvPr>
        </p:nvSpPr>
        <p:spPr>
          <a:xfrm>
            <a:off x="952500" y="861105"/>
            <a:ext cx="11099800" cy="7213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5" name="ppt模版-0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7" name="Shape 7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ithub.com/mesosphere/marathon-lb" TargetMode="Externa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docker.com/engine/swarm/networking/" TargetMode="Externa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docker/libnetwork" TargetMode="External"/><Relationship Id="rId3" Type="http://schemas.openxmlformats.org/officeDocument/2006/relationships/hyperlink" Target="https://github.com/docker/swarm/issues/393" TargetMode="Externa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0.png"/><Relationship Id="rId3" Type="http://schemas.openxmlformats.org/officeDocument/2006/relationships/image" Target="../media/image3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ctrTitle"/>
          </p:nvPr>
        </p:nvSpPr>
        <p:spPr>
          <a:xfrm>
            <a:off x="2417229" y="1810288"/>
            <a:ext cx="10464801" cy="330200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</a:lstStyle>
          <a:p>
            <a:pPr/>
            <a:r>
              <a:t>Docker 主流调度系统 PPF</a:t>
            </a:r>
          </a:p>
        </p:txBody>
      </p:sp>
      <p:sp>
        <p:nvSpPr>
          <p:cNvPr id="259" name="Shape 259"/>
          <p:cNvSpPr/>
          <p:nvPr>
            <p:ph type="subTitle" sz="quarter" idx="1"/>
          </p:nvPr>
        </p:nvSpPr>
        <p:spPr>
          <a:xfrm>
            <a:off x="4496381" y="5368280"/>
            <a:ext cx="4473992" cy="705452"/>
          </a:xfrm>
          <a:prstGeom prst="rect">
            <a:avLst/>
          </a:prstGeom>
        </p:spPr>
        <p:txBody>
          <a:bodyPr/>
          <a:lstStyle>
            <a:lvl1pPr algn="r" defTabSz="560831">
              <a:defRPr b="1" sz="3072"/>
            </a:lvl1pPr>
          </a:lstStyle>
          <a:p>
            <a:pPr/>
            <a:r>
              <a:t>Past    Present    Future</a:t>
            </a:r>
          </a:p>
        </p:txBody>
      </p:sp>
      <p:sp>
        <p:nvSpPr>
          <p:cNvPr id="260" name="Shape 260"/>
          <p:cNvSpPr/>
          <p:nvPr/>
        </p:nvSpPr>
        <p:spPr>
          <a:xfrm>
            <a:off x="6051487" y="7082004"/>
            <a:ext cx="1363779" cy="979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403097">
              <a:defRPr b="1" sz="3312">
                <a:solidFill>
                  <a:schemeClr val="accent1">
                    <a:satOff val="-36923"/>
                    <a:lumOff val="30882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陈爱珍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Kubernetes on Mesos</a:t>
            </a:r>
          </a:p>
        </p:txBody>
      </p:sp>
      <p:pic>
        <p:nvPicPr>
          <p:cNvPr id="29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1467" y="2615313"/>
            <a:ext cx="8850877" cy="58637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Swarm on Mesos</a:t>
            </a:r>
          </a:p>
        </p:txBody>
      </p:sp>
      <p:pic>
        <p:nvPicPr>
          <p:cNvPr id="298" name="pasted-image.tiff"/>
          <p:cNvPicPr>
            <a:picLocks noChangeAspect="1"/>
          </p:cNvPicPr>
          <p:nvPr/>
        </p:nvPicPr>
        <p:blipFill>
          <a:blip r:embed="rId2">
            <a:extLst/>
          </a:blip>
          <a:srcRect l="13053" t="28061" r="20901" b="32573"/>
          <a:stretch>
            <a:fillRect/>
          </a:stretch>
        </p:blipFill>
        <p:spPr>
          <a:xfrm>
            <a:off x="1818878" y="3190152"/>
            <a:ext cx="9367048" cy="41892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/>
        </p:nvSpPr>
        <p:spPr>
          <a:xfrm>
            <a:off x="2482850" y="4676587"/>
            <a:ext cx="8039100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b="1" sz="39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主流容器调度系统的架构及功能对比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6881449" y="4912476"/>
            <a:ext cx="2732890" cy="1266215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3" name="Shape 303"/>
          <p:cNvSpPr/>
          <p:nvPr/>
        </p:nvSpPr>
        <p:spPr>
          <a:xfrm flipH="1">
            <a:off x="3294161" y="4911465"/>
            <a:ext cx="3520479" cy="1256107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4" name="Shape 304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543305">
              <a:defRPr sz="7440">
                <a:solidFill>
                  <a:srgbClr val="FFFFFF"/>
                </a:solidFill>
              </a:defRPr>
            </a:lvl1pPr>
          </a:lstStyle>
          <a:p>
            <a:pPr/>
            <a:r>
              <a:t>Docker Swarm 架构图</a:t>
            </a:r>
          </a:p>
        </p:txBody>
      </p:sp>
      <p:sp>
        <p:nvSpPr>
          <p:cNvPr id="305" name="Shape 305"/>
          <p:cNvSpPr/>
          <p:nvPr/>
        </p:nvSpPr>
        <p:spPr>
          <a:xfrm>
            <a:off x="4026397" y="3147026"/>
            <a:ext cx="5612085" cy="1745286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6" name="Shape 306"/>
          <p:cNvSpPr/>
          <p:nvPr/>
        </p:nvSpPr>
        <p:spPr>
          <a:xfrm>
            <a:off x="4204343" y="3853720"/>
            <a:ext cx="1704376" cy="785938"/>
          </a:xfrm>
          <a:prstGeom prst="roundRect">
            <a:avLst>
              <a:gd name="adj" fmla="val 24239"/>
            </a:avLst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600"/>
            </a:lvl1pPr>
          </a:lstStyle>
          <a:p>
            <a:pPr/>
            <a:r>
              <a:t>Scheduler</a:t>
            </a:r>
          </a:p>
        </p:txBody>
      </p:sp>
      <p:sp>
        <p:nvSpPr>
          <p:cNvPr id="307" name="Shape 307"/>
          <p:cNvSpPr/>
          <p:nvPr/>
        </p:nvSpPr>
        <p:spPr>
          <a:xfrm>
            <a:off x="6129242" y="3853720"/>
            <a:ext cx="2079094" cy="785938"/>
          </a:xfrm>
          <a:prstGeom prst="roundRect">
            <a:avLst>
              <a:gd name="adj" fmla="val 24239"/>
            </a:avLst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600"/>
            </a:lvl1pPr>
          </a:lstStyle>
          <a:p>
            <a:pPr/>
            <a:r>
              <a:t>Discovery Service</a:t>
            </a:r>
          </a:p>
        </p:txBody>
      </p:sp>
      <p:sp>
        <p:nvSpPr>
          <p:cNvPr id="308" name="Shape 308"/>
          <p:cNvSpPr/>
          <p:nvPr/>
        </p:nvSpPr>
        <p:spPr>
          <a:xfrm>
            <a:off x="1299760" y="6191279"/>
            <a:ext cx="4277794" cy="1745285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9" name="Shape 309"/>
          <p:cNvSpPr/>
          <p:nvPr/>
        </p:nvSpPr>
        <p:spPr>
          <a:xfrm>
            <a:off x="1477706" y="6897972"/>
            <a:ext cx="1704376" cy="785938"/>
          </a:xfrm>
          <a:prstGeom prst="roundRect">
            <a:avLst>
              <a:gd name="adj" fmla="val 24239"/>
            </a:avLst>
          </a:prstGeom>
          <a:solidFill>
            <a:srgbClr val="73FDF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600"/>
            </a:lvl1pPr>
          </a:lstStyle>
          <a:p>
            <a:pPr/>
            <a:r>
              <a:t>Docker Daemon</a:t>
            </a:r>
          </a:p>
        </p:txBody>
      </p:sp>
      <p:sp>
        <p:nvSpPr>
          <p:cNvPr id="310" name="Shape 310"/>
          <p:cNvSpPr/>
          <p:nvPr/>
        </p:nvSpPr>
        <p:spPr>
          <a:xfrm>
            <a:off x="3582395" y="6897972"/>
            <a:ext cx="1704376" cy="785938"/>
          </a:xfrm>
          <a:prstGeom prst="roundRect">
            <a:avLst>
              <a:gd name="adj" fmla="val 24239"/>
            </a:avLst>
          </a:prstGeom>
          <a:solidFill>
            <a:srgbClr val="73FCD6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600"/>
            </a:lvl1pPr>
          </a:lstStyle>
          <a:p>
            <a:pPr/>
            <a:r>
              <a:t>container</a:t>
            </a:r>
          </a:p>
        </p:txBody>
      </p:sp>
      <p:sp>
        <p:nvSpPr>
          <p:cNvPr id="311" name="Shape 311"/>
          <p:cNvSpPr/>
          <p:nvPr/>
        </p:nvSpPr>
        <p:spPr>
          <a:xfrm>
            <a:off x="8428859" y="3853720"/>
            <a:ext cx="910827" cy="785938"/>
          </a:xfrm>
          <a:prstGeom prst="roundRect">
            <a:avLst>
              <a:gd name="adj" fmla="val 24239"/>
            </a:avLst>
          </a:prstGeom>
          <a:solidFill>
            <a:schemeClr val="accent1">
              <a:satOff val="-36923"/>
              <a:lumOff val="30882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600"/>
            </a:lvl1pPr>
          </a:lstStyle>
          <a:p>
            <a:pPr/>
            <a:r>
              <a:t>CA</a:t>
            </a:r>
          </a:p>
        </p:txBody>
      </p:sp>
      <p:sp>
        <p:nvSpPr>
          <p:cNvPr id="312" name="Shape 312"/>
          <p:cNvSpPr/>
          <p:nvPr/>
        </p:nvSpPr>
        <p:spPr>
          <a:xfrm>
            <a:off x="7427246" y="6191279"/>
            <a:ext cx="4277794" cy="1745285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13" name="Shape 313"/>
          <p:cNvSpPr/>
          <p:nvPr/>
        </p:nvSpPr>
        <p:spPr>
          <a:xfrm>
            <a:off x="7605193" y="6897972"/>
            <a:ext cx="1704376" cy="785938"/>
          </a:xfrm>
          <a:prstGeom prst="roundRect">
            <a:avLst>
              <a:gd name="adj" fmla="val 24239"/>
            </a:avLst>
          </a:prstGeom>
          <a:solidFill>
            <a:srgbClr val="73FDF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600"/>
            </a:lvl1pPr>
          </a:lstStyle>
          <a:p>
            <a:pPr/>
            <a:r>
              <a:t>Docker Daemon</a:t>
            </a:r>
          </a:p>
        </p:txBody>
      </p:sp>
      <p:sp>
        <p:nvSpPr>
          <p:cNvPr id="314" name="Shape 314"/>
          <p:cNvSpPr/>
          <p:nvPr/>
        </p:nvSpPr>
        <p:spPr>
          <a:xfrm>
            <a:off x="9709881" y="6897972"/>
            <a:ext cx="1704376" cy="785938"/>
          </a:xfrm>
          <a:prstGeom prst="roundRect">
            <a:avLst>
              <a:gd name="adj" fmla="val 24239"/>
            </a:avLst>
          </a:prstGeom>
          <a:solidFill>
            <a:srgbClr val="73FCD6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600"/>
            </a:lvl1pPr>
          </a:lstStyle>
          <a:p>
            <a:pPr/>
            <a:r>
              <a:t>container</a:t>
            </a:r>
          </a:p>
        </p:txBody>
      </p:sp>
      <p:sp>
        <p:nvSpPr>
          <p:cNvPr id="315" name="Shape 315"/>
          <p:cNvSpPr/>
          <p:nvPr/>
        </p:nvSpPr>
        <p:spPr>
          <a:xfrm>
            <a:off x="6357479" y="3285922"/>
            <a:ext cx="94992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Manager</a:t>
            </a:r>
          </a:p>
        </p:txBody>
      </p:sp>
      <p:sp>
        <p:nvSpPr>
          <p:cNvPr id="316" name="Shape 316"/>
          <p:cNvSpPr/>
          <p:nvPr/>
        </p:nvSpPr>
        <p:spPr>
          <a:xfrm>
            <a:off x="3033248" y="6379454"/>
            <a:ext cx="81081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Worker</a:t>
            </a:r>
          </a:p>
        </p:txBody>
      </p:sp>
      <p:sp>
        <p:nvSpPr>
          <p:cNvPr id="317" name="Shape 317"/>
          <p:cNvSpPr/>
          <p:nvPr/>
        </p:nvSpPr>
        <p:spPr>
          <a:xfrm>
            <a:off x="9160735" y="6379454"/>
            <a:ext cx="81081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Worker</a:t>
            </a:r>
          </a:p>
        </p:txBody>
      </p:sp>
      <p:sp>
        <p:nvSpPr>
          <p:cNvPr id="318" name="Shape 318"/>
          <p:cNvSpPr/>
          <p:nvPr/>
        </p:nvSpPr>
        <p:spPr>
          <a:xfrm>
            <a:off x="5272081" y="5370345"/>
            <a:ext cx="49807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TLS</a:t>
            </a:r>
          </a:p>
        </p:txBody>
      </p:sp>
      <p:sp>
        <p:nvSpPr>
          <p:cNvPr id="319" name="Shape 319"/>
          <p:cNvSpPr/>
          <p:nvPr/>
        </p:nvSpPr>
        <p:spPr>
          <a:xfrm>
            <a:off x="8477983" y="5370345"/>
            <a:ext cx="49807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TLS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543305">
              <a:defRPr sz="7440">
                <a:solidFill>
                  <a:srgbClr val="FFFFFF"/>
                </a:solidFill>
              </a:defRPr>
            </a:lvl1pPr>
          </a:lstStyle>
          <a:p>
            <a:pPr/>
            <a:r>
              <a:t>Docker Swarm 管理命令</a:t>
            </a:r>
          </a:p>
        </p:txBody>
      </p:sp>
      <p:sp>
        <p:nvSpPr>
          <p:cNvPr id="324" name="Shape 324"/>
          <p:cNvSpPr/>
          <p:nvPr/>
        </p:nvSpPr>
        <p:spPr>
          <a:xfrm>
            <a:off x="517932" y="2800350"/>
            <a:ext cx="12461444" cy="415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200000"/>
              </a:lnSpc>
              <a:defRPr sz="2400">
                <a:solidFill>
                  <a:srgbClr val="FFFFFF"/>
                </a:solidFill>
              </a:defRPr>
            </a:pPr>
            <a:r>
              <a:t>$ docker swarm init --advertise-addr &lt;MANAGER-IP&gt;</a:t>
            </a:r>
          </a:p>
          <a:p>
            <a:pPr algn="l">
              <a:lnSpc>
                <a:spcPct val="200000"/>
              </a:lnSpc>
              <a:defRPr sz="2400">
                <a:solidFill>
                  <a:srgbClr val="FFFFFF"/>
                </a:solidFill>
              </a:defRPr>
            </a:pPr>
            <a:r>
              <a:t>$ docker swarm joi  --token &lt;token&gt;  &lt;MANAGER-IP&gt;</a:t>
            </a:r>
          </a:p>
          <a:p>
            <a:pPr algn="l">
              <a:lnSpc>
                <a:spcPct val="200000"/>
              </a:lnSpc>
              <a:defRPr sz="2400">
                <a:solidFill>
                  <a:srgbClr val="FFFFFF"/>
                </a:solidFill>
              </a:defRPr>
            </a:pPr>
            <a:r>
              <a:t>$ docker service create --replicas &lt;NUMBER&gt; --name &lt;SERVICE-ID&gt; &lt;IMAGE&gt; &lt;CMD&gt; </a:t>
            </a:r>
          </a:p>
          <a:p>
            <a:pPr algn="l">
              <a:lnSpc>
                <a:spcPct val="200000"/>
              </a:lnSpc>
              <a:defRPr sz="2400">
                <a:solidFill>
                  <a:srgbClr val="FFFFFF"/>
                </a:solidFill>
              </a:defRPr>
            </a:pPr>
            <a:r>
              <a:t>$ docker service scale &lt;SERVICE-ID&gt;=&lt;NUMBER-OF-TASKS&gt;</a:t>
            </a:r>
          </a:p>
          <a:p>
            <a:pPr algn="l">
              <a:lnSpc>
                <a:spcPct val="200000"/>
              </a:lnSpc>
              <a:defRPr sz="2400">
                <a:solidFill>
                  <a:srgbClr val="FFFFFF"/>
                </a:solidFill>
              </a:defRPr>
            </a:pPr>
            <a:r>
              <a:t>$ docker service rm  &lt;SERVICE-ID&gt;</a:t>
            </a:r>
          </a:p>
          <a:p>
            <a:pPr algn="l">
              <a:lnSpc>
                <a:spcPct val="200000"/>
              </a:lnSpc>
              <a:defRPr sz="2400">
                <a:solidFill>
                  <a:srgbClr val="FFFFFF"/>
                </a:solidFill>
              </a:defRPr>
            </a:pPr>
            <a:r>
              <a:t>$ docker service update --image  &lt;IMAGE&gt;  &lt;SERVICE-ID&gt;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543305">
              <a:defRPr sz="7440">
                <a:solidFill>
                  <a:srgbClr val="FFFFFF"/>
                </a:solidFill>
              </a:defRPr>
            </a:lvl1pPr>
          </a:lstStyle>
          <a:p>
            <a:pPr/>
            <a:r>
              <a:t>Docker Swarm 调度算法</a:t>
            </a:r>
          </a:p>
        </p:txBody>
      </p:sp>
      <p:sp>
        <p:nvSpPr>
          <p:cNvPr id="327" name="Shape 327"/>
          <p:cNvSpPr/>
          <p:nvPr/>
        </p:nvSpPr>
        <p:spPr>
          <a:xfrm>
            <a:off x="1065186" y="2153541"/>
            <a:ext cx="11255988" cy="632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50000"/>
              </a:lnSpc>
              <a:defRPr sz="20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默认调度流程分为两步：</a:t>
            </a:r>
          </a:p>
          <a:p>
            <a:pPr algn="l" defTabSz="457200">
              <a:lnSpc>
                <a:spcPct val="150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第一个阶段，根据条件过滤出符合要求的节点，过滤器有以下5种：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marL="457200" indent="-457200" algn="l" defTabSz="457200">
              <a:lnSpc>
                <a:spcPct val="150000"/>
              </a:lnSpc>
              <a:tabLst>
                <a:tab pos="139700" algn="l"/>
                <a:tab pos="457200" algn="l"/>
              </a:tabLst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	1	Constraints，约束过滤器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marL="457200" indent="-457200" algn="l" defTabSz="457200">
              <a:lnSpc>
                <a:spcPct val="150000"/>
              </a:lnSpc>
              <a:tabLst>
                <a:tab pos="139700" algn="l"/>
                <a:tab pos="457200" algn="l"/>
              </a:tabLst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	2	Affnity，亲和性过滤器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marL="457200" indent="-457200" algn="l" defTabSz="457200">
              <a:lnSpc>
                <a:spcPct val="150000"/>
              </a:lnSpc>
              <a:tabLst>
                <a:tab pos="139700" algn="l"/>
                <a:tab pos="457200" algn="l"/>
              </a:tabLst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	3	Dependency，依赖过滤器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marL="457200" indent="-457200" algn="l" defTabSz="457200">
              <a:lnSpc>
                <a:spcPct val="150000"/>
              </a:lnSpc>
              <a:tabLst>
                <a:tab pos="139700" algn="l"/>
                <a:tab pos="457200" algn="l"/>
              </a:tabLst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	4	Health filter，会根据节点状态进行过滤，会去除故障节点。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marL="457200" indent="-457200" algn="l" defTabSz="457200">
              <a:lnSpc>
                <a:spcPct val="150000"/>
              </a:lnSpc>
              <a:tabLst>
                <a:tab pos="139700" algn="l"/>
                <a:tab pos="457200" algn="l"/>
              </a:tabLst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	5	Ports filter，会根据端口的使用情况过滤。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algn="l" defTabSz="457200">
              <a:lnSpc>
                <a:spcPct val="150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第二个阶段是根据策略选择一个最优节点。有以下三种策略：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marL="457200" indent="-457200" algn="l" defTabSz="457200">
              <a:lnSpc>
                <a:spcPct val="150000"/>
              </a:lnSpc>
              <a:tabLst>
                <a:tab pos="139700" algn="l"/>
                <a:tab pos="457200" algn="l"/>
              </a:tabLst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	1	Binpack，在同等条件下，选择资源使用最多的节点，通过这一个策略，可以将容器聚集起来。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marL="457200" indent="-457200" algn="l" defTabSz="457200">
              <a:lnSpc>
                <a:spcPct val="150000"/>
              </a:lnSpc>
              <a:tabLst>
                <a:tab pos="139700" algn="l"/>
                <a:tab pos="457200" algn="l"/>
              </a:tabLst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	2	Spread，在同等条件下，选择资源使用最少的节点，通过这一个策略，可以将容器均匀分布在每一个节点上。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marL="457200" indent="-457200" algn="l" defTabSz="457200">
              <a:lnSpc>
                <a:spcPct val="150000"/>
              </a:lnSpc>
              <a:tabLst>
                <a:tab pos="139700" algn="l"/>
                <a:tab pos="457200" algn="l"/>
              </a:tabLst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	3	Random，随机选择一个节点。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525779">
              <a:defRPr sz="7200">
                <a:solidFill>
                  <a:srgbClr val="FFFFFF"/>
                </a:solidFill>
              </a:defRPr>
            </a:lvl1pPr>
          </a:lstStyle>
          <a:p>
            <a:pPr/>
            <a:r>
              <a:t>Google Kubernetes 架构图</a:t>
            </a:r>
          </a:p>
        </p:txBody>
      </p:sp>
      <p:sp>
        <p:nvSpPr>
          <p:cNvPr id="330" name="Shape 330"/>
          <p:cNvSpPr/>
          <p:nvPr/>
        </p:nvSpPr>
        <p:spPr>
          <a:xfrm>
            <a:off x="1562288" y="2097093"/>
            <a:ext cx="2571592" cy="5153014"/>
          </a:xfrm>
          <a:prstGeom prst="rect">
            <a:avLst/>
          </a:prstGeom>
          <a:ln w="25400">
            <a:solidFill>
              <a:srgbClr val="FFFFFF">
                <a:alpha val="94509"/>
              </a:srgbClr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1" name="Shape 331"/>
          <p:cNvSpPr/>
          <p:nvPr/>
        </p:nvSpPr>
        <p:spPr>
          <a:xfrm>
            <a:off x="1891192" y="2799448"/>
            <a:ext cx="1890521" cy="546850"/>
          </a:xfrm>
          <a:prstGeom prst="rect">
            <a:avLst/>
          </a:prstGeom>
          <a:solidFill>
            <a:schemeClr val="accent2">
              <a:satOff val="-55555"/>
              <a:lumOff val="1833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API Server </a:t>
            </a:r>
          </a:p>
        </p:txBody>
      </p:sp>
      <p:sp>
        <p:nvSpPr>
          <p:cNvPr id="332" name="Shape 332"/>
          <p:cNvSpPr/>
          <p:nvPr/>
        </p:nvSpPr>
        <p:spPr>
          <a:xfrm>
            <a:off x="1877667" y="3564944"/>
            <a:ext cx="1890521" cy="501570"/>
          </a:xfrm>
          <a:prstGeom prst="rect">
            <a:avLst/>
          </a:prstGeom>
          <a:solidFill>
            <a:schemeClr val="accent2">
              <a:satOff val="-55555"/>
              <a:lumOff val="1833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etcd</a:t>
            </a:r>
          </a:p>
        </p:txBody>
      </p:sp>
      <p:sp>
        <p:nvSpPr>
          <p:cNvPr id="333" name="Shape 333"/>
          <p:cNvSpPr/>
          <p:nvPr/>
        </p:nvSpPr>
        <p:spPr>
          <a:xfrm>
            <a:off x="1906350" y="4943993"/>
            <a:ext cx="1883468" cy="586160"/>
          </a:xfrm>
          <a:prstGeom prst="rect">
            <a:avLst/>
          </a:prstGeom>
          <a:solidFill>
            <a:schemeClr val="accent2">
              <a:satOff val="-55555"/>
              <a:lumOff val="1833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controller manager</a:t>
            </a:r>
          </a:p>
        </p:txBody>
      </p:sp>
      <p:sp>
        <p:nvSpPr>
          <p:cNvPr id="334" name="Shape 334"/>
          <p:cNvSpPr/>
          <p:nvPr/>
        </p:nvSpPr>
        <p:spPr>
          <a:xfrm>
            <a:off x="1877667" y="4273627"/>
            <a:ext cx="1890521" cy="529388"/>
          </a:xfrm>
          <a:prstGeom prst="rect">
            <a:avLst/>
          </a:prstGeom>
          <a:solidFill>
            <a:schemeClr val="accent2">
              <a:satOff val="-55555"/>
              <a:lumOff val="1833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Scheduler</a:t>
            </a:r>
          </a:p>
        </p:txBody>
      </p:sp>
      <p:sp>
        <p:nvSpPr>
          <p:cNvPr id="335" name="Shape 335"/>
          <p:cNvSpPr/>
          <p:nvPr/>
        </p:nvSpPr>
        <p:spPr>
          <a:xfrm>
            <a:off x="1902823" y="5729432"/>
            <a:ext cx="1890522" cy="586160"/>
          </a:xfrm>
          <a:prstGeom prst="rect">
            <a:avLst/>
          </a:prstGeom>
          <a:solidFill>
            <a:schemeClr val="accent2">
              <a:satOff val="-55555"/>
              <a:lumOff val="1833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kubectl</a:t>
            </a:r>
          </a:p>
        </p:txBody>
      </p:sp>
      <p:sp>
        <p:nvSpPr>
          <p:cNvPr id="336" name="Shape 336"/>
          <p:cNvSpPr/>
          <p:nvPr/>
        </p:nvSpPr>
        <p:spPr>
          <a:xfrm>
            <a:off x="5344978" y="2105598"/>
            <a:ext cx="6097534" cy="3078610"/>
          </a:xfrm>
          <a:prstGeom prst="rect">
            <a:avLst/>
          </a:prstGeom>
          <a:ln w="25400">
            <a:solidFill>
              <a:srgbClr val="FFFFFF">
                <a:alpha val="94509"/>
              </a:srgbClr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7" name="Shape 337"/>
          <p:cNvSpPr/>
          <p:nvPr/>
        </p:nvSpPr>
        <p:spPr>
          <a:xfrm>
            <a:off x="5344978" y="5496901"/>
            <a:ext cx="6097534" cy="3078609"/>
          </a:xfrm>
          <a:prstGeom prst="rect">
            <a:avLst/>
          </a:prstGeom>
          <a:ln w="25400">
            <a:solidFill>
              <a:srgbClr val="FFFFFF">
                <a:alpha val="94509"/>
              </a:srgbClr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8" name="Shape 338"/>
          <p:cNvSpPr/>
          <p:nvPr/>
        </p:nvSpPr>
        <p:spPr>
          <a:xfrm>
            <a:off x="5856324" y="2972028"/>
            <a:ext cx="1890521" cy="546850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kubelet</a:t>
            </a:r>
          </a:p>
        </p:txBody>
      </p:sp>
      <p:sp>
        <p:nvSpPr>
          <p:cNvPr id="339" name="Shape 339"/>
          <p:cNvSpPr/>
          <p:nvPr/>
        </p:nvSpPr>
        <p:spPr>
          <a:xfrm>
            <a:off x="5890878" y="3685599"/>
            <a:ext cx="1890522" cy="623520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kube-proxy</a:t>
            </a:r>
          </a:p>
        </p:txBody>
      </p:sp>
      <p:sp>
        <p:nvSpPr>
          <p:cNvPr id="340" name="Shape 340"/>
          <p:cNvSpPr/>
          <p:nvPr/>
        </p:nvSpPr>
        <p:spPr>
          <a:xfrm>
            <a:off x="5890878" y="6128913"/>
            <a:ext cx="1890522" cy="661257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kubelet</a:t>
            </a:r>
          </a:p>
        </p:txBody>
      </p:sp>
      <p:sp>
        <p:nvSpPr>
          <p:cNvPr id="341" name="Shape 341"/>
          <p:cNvSpPr/>
          <p:nvPr/>
        </p:nvSpPr>
        <p:spPr>
          <a:xfrm>
            <a:off x="5868540" y="7008816"/>
            <a:ext cx="1890522" cy="586160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kube-proxy</a:t>
            </a:r>
          </a:p>
        </p:txBody>
      </p:sp>
      <p:sp>
        <p:nvSpPr>
          <p:cNvPr id="342" name="Shape 342"/>
          <p:cNvSpPr/>
          <p:nvPr/>
        </p:nvSpPr>
        <p:spPr>
          <a:xfrm>
            <a:off x="8358294" y="2374109"/>
            <a:ext cx="2292865" cy="1160469"/>
          </a:xfrm>
          <a:prstGeom prst="rect">
            <a:avLst/>
          </a:prstGeom>
          <a:solidFill>
            <a:schemeClr val="accent4">
              <a:satOff val="-10819"/>
              <a:lumOff val="26666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1600"/>
            </a:pPr>
          </a:p>
        </p:txBody>
      </p:sp>
      <p:sp>
        <p:nvSpPr>
          <p:cNvPr id="343" name="Shape 343"/>
          <p:cNvSpPr/>
          <p:nvPr/>
        </p:nvSpPr>
        <p:spPr>
          <a:xfrm>
            <a:off x="8358294" y="3817026"/>
            <a:ext cx="2292865" cy="1160468"/>
          </a:xfrm>
          <a:prstGeom prst="rect">
            <a:avLst/>
          </a:prstGeom>
          <a:solidFill>
            <a:schemeClr val="accent4">
              <a:satOff val="-10819"/>
              <a:lumOff val="26666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1600"/>
            </a:pPr>
          </a:p>
        </p:txBody>
      </p:sp>
      <p:sp>
        <p:nvSpPr>
          <p:cNvPr id="344" name="Shape 344"/>
          <p:cNvSpPr/>
          <p:nvPr/>
        </p:nvSpPr>
        <p:spPr>
          <a:xfrm>
            <a:off x="8358294" y="5734513"/>
            <a:ext cx="2292865" cy="1160468"/>
          </a:xfrm>
          <a:prstGeom prst="rect">
            <a:avLst/>
          </a:prstGeom>
          <a:solidFill>
            <a:schemeClr val="accent4">
              <a:satOff val="-10819"/>
              <a:lumOff val="26666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1600"/>
            </a:pPr>
          </a:p>
        </p:txBody>
      </p:sp>
      <p:sp>
        <p:nvSpPr>
          <p:cNvPr id="345" name="Shape 345"/>
          <p:cNvSpPr/>
          <p:nvPr/>
        </p:nvSpPr>
        <p:spPr>
          <a:xfrm>
            <a:off x="8358294" y="7177430"/>
            <a:ext cx="2292865" cy="1160468"/>
          </a:xfrm>
          <a:prstGeom prst="rect">
            <a:avLst/>
          </a:prstGeom>
          <a:solidFill>
            <a:schemeClr val="accent4">
              <a:satOff val="-10819"/>
              <a:lumOff val="26666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1600"/>
            </a:pPr>
          </a:p>
        </p:txBody>
      </p:sp>
      <p:sp>
        <p:nvSpPr>
          <p:cNvPr id="346" name="Shape 346"/>
          <p:cNvSpPr/>
          <p:nvPr/>
        </p:nvSpPr>
        <p:spPr>
          <a:xfrm>
            <a:off x="8551465" y="2462405"/>
            <a:ext cx="58857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pod1</a:t>
            </a:r>
          </a:p>
        </p:txBody>
      </p:sp>
      <p:sp>
        <p:nvSpPr>
          <p:cNvPr id="347" name="Shape 347"/>
          <p:cNvSpPr/>
          <p:nvPr/>
        </p:nvSpPr>
        <p:spPr>
          <a:xfrm>
            <a:off x="8551465" y="3966217"/>
            <a:ext cx="58857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pod2</a:t>
            </a:r>
          </a:p>
        </p:txBody>
      </p:sp>
      <p:sp>
        <p:nvSpPr>
          <p:cNvPr id="348" name="Shape 348"/>
          <p:cNvSpPr/>
          <p:nvPr/>
        </p:nvSpPr>
        <p:spPr>
          <a:xfrm>
            <a:off x="8551465" y="7432587"/>
            <a:ext cx="58857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pod2</a:t>
            </a:r>
          </a:p>
        </p:txBody>
      </p:sp>
      <p:sp>
        <p:nvSpPr>
          <p:cNvPr id="349" name="Shape 349"/>
          <p:cNvSpPr/>
          <p:nvPr/>
        </p:nvSpPr>
        <p:spPr>
          <a:xfrm>
            <a:off x="8551465" y="5906011"/>
            <a:ext cx="58857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pod1</a:t>
            </a:r>
          </a:p>
        </p:txBody>
      </p:sp>
      <p:sp>
        <p:nvSpPr>
          <p:cNvPr id="350" name="Shape 350"/>
          <p:cNvSpPr/>
          <p:nvPr/>
        </p:nvSpPr>
        <p:spPr>
          <a:xfrm>
            <a:off x="9178187" y="2666941"/>
            <a:ext cx="1270001" cy="686552"/>
          </a:xfrm>
          <a:prstGeom prst="roundRect">
            <a:avLst>
              <a:gd name="adj" fmla="val 27747"/>
            </a:avLst>
          </a:prstGeom>
          <a:solidFill>
            <a:schemeClr val="accent4">
              <a:satOff val="-10819"/>
              <a:lumOff val="1333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container</a:t>
            </a:r>
          </a:p>
        </p:txBody>
      </p:sp>
      <p:sp>
        <p:nvSpPr>
          <p:cNvPr id="351" name="Shape 351"/>
          <p:cNvSpPr/>
          <p:nvPr/>
        </p:nvSpPr>
        <p:spPr>
          <a:xfrm>
            <a:off x="9178187" y="4172463"/>
            <a:ext cx="1270001" cy="686552"/>
          </a:xfrm>
          <a:prstGeom prst="roundRect">
            <a:avLst>
              <a:gd name="adj" fmla="val 27747"/>
            </a:avLst>
          </a:prstGeom>
          <a:solidFill>
            <a:schemeClr val="accent4">
              <a:satOff val="-10819"/>
              <a:lumOff val="1333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container</a:t>
            </a:r>
          </a:p>
        </p:txBody>
      </p:sp>
      <p:sp>
        <p:nvSpPr>
          <p:cNvPr id="352" name="Shape 352"/>
          <p:cNvSpPr/>
          <p:nvPr/>
        </p:nvSpPr>
        <p:spPr>
          <a:xfrm>
            <a:off x="9178187" y="6001913"/>
            <a:ext cx="1270001" cy="686552"/>
          </a:xfrm>
          <a:prstGeom prst="roundRect">
            <a:avLst>
              <a:gd name="adj" fmla="val 27747"/>
            </a:avLst>
          </a:prstGeom>
          <a:solidFill>
            <a:schemeClr val="accent4">
              <a:satOff val="-10819"/>
              <a:lumOff val="1333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container</a:t>
            </a:r>
          </a:p>
        </p:txBody>
      </p:sp>
      <p:sp>
        <p:nvSpPr>
          <p:cNvPr id="353" name="Shape 353"/>
          <p:cNvSpPr/>
          <p:nvPr/>
        </p:nvSpPr>
        <p:spPr>
          <a:xfrm>
            <a:off x="9178187" y="7517122"/>
            <a:ext cx="1270001" cy="686551"/>
          </a:xfrm>
          <a:prstGeom prst="roundRect">
            <a:avLst>
              <a:gd name="adj" fmla="val 27747"/>
            </a:avLst>
          </a:prstGeom>
          <a:solidFill>
            <a:schemeClr val="accent4">
              <a:satOff val="-10819"/>
              <a:lumOff val="1333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container</a:t>
            </a:r>
          </a:p>
        </p:txBody>
      </p:sp>
      <p:sp>
        <p:nvSpPr>
          <p:cNvPr id="354" name="Shape 354"/>
          <p:cNvSpPr/>
          <p:nvPr/>
        </p:nvSpPr>
        <p:spPr>
          <a:xfrm>
            <a:off x="8236701" y="3652634"/>
            <a:ext cx="2536052" cy="3382664"/>
          </a:xfrm>
          <a:prstGeom prst="rect">
            <a:avLst/>
          </a:prstGeom>
          <a:ln w="38100">
            <a:solidFill>
              <a:schemeClr val="accent5"/>
            </a:solidFill>
            <a:prstDash val="sysDot"/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55" name="Shape 355"/>
          <p:cNvSpPr/>
          <p:nvPr/>
        </p:nvSpPr>
        <p:spPr>
          <a:xfrm>
            <a:off x="1902823" y="6522705"/>
            <a:ext cx="1890522" cy="501570"/>
          </a:xfrm>
          <a:prstGeom prst="rect">
            <a:avLst/>
          </a:prstGeom>
          <a:solidFill>
            <a:schemeClr val="accent2">
              <a:satOff val="-55555"/>
              <a:lumOff val="1833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Web-UI</a:t>
            </a:r>
          </a:p>
        </p:txBody>
      </p:sp>
      <p:sp>
        <p:nvSpPr>
          <p:cNvPr id="356" name="Shape 356"/>
          <p:cNvSpPr/>
          <p:nvPr/>
        </p:nvSpPr>
        <p:spPr>
          <a:xfrm>
            <a:off x="2451781" y="2251194"/>
            <a:ext cx="76934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Master</a:t>
            </a:r>
          </a:p>
        </p:txBody>
      </p:sp>
      <p:sp>
        <p:nvSpPr>
          <p:cNvPr id="357" name="Shape 357"/>
          <p:cNvSpPr/>
          <p:nvPr/>
        </p:nvSpPr>
        <p:spPr>
          <a:xfrm>
            <a:off x="3813853" y="3100945"/>
            <a:ext cx="2022396" cy="289014"/>
          </a:xfrm>
          <a:prstGeom prst="line">
            <a:avLst/>
          </a:prstGeom>
          <a:ln w="25400">
            <a:solidFill>
              <a:schemeClr val="accent1">
                <a:satOff val="-36923"/>
                <a:lumOff val="15441"/>
              </a:schemeClr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8" name="Shape 358"/>
          <p:cNvSpPr/>
          <p:nvPr/>
        </p:nvSpPr>
        <p:spPr>
          <a:xfrm>
            <a:off x="3823796" y="3085123"/>
            <a:ext cx="2011475" cy="3401441"/>
          </a:xfrm>
          <a:prstGeom prst="line">
            <a:avLst/>
          </a:prstGeom>
          <a:ln w="25400">
            <a:solidFill>
              <a:schemeClr val="accent1">
                <a:satOff val="-36923"/>
                <a:lumOff val="15441"/>
              </a:schemeClr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9" name="Shape 359"/>
          <p:cNvSpPr/>
          <p:nvPr/>
        </p:nvSpPr>
        <p:spPr>
          <a:xfrm flipH="1">
            <a:off x="4134270" y="3884300"/>
            <a:ext cx="1709973" cy="4386323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60" name="Shape 360"/>
          <p:cNvSpPr/>
          <p:nvPr/>
        </p:nvSpPr>
        <p:spPr>
          <a:xfrm flipH="1">
            <a:off x="4125178" y="7324524"/>
            <a:ext cx="1728157" cy="866280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61" name="Shape 361"/>
          <p:cNvSpPr/>
          <p:nvPr/>
        </p:nvSpPr>
        <p:spPr>
          <a:xfrm>
            <a:off x="6444050" y="2462405"/>
            <a:ext cx="73531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Node1</a:t>
            </a:r>
          </a:p>
        </p:txBody>
      </p:sp>
      <p:sp>
        <p:nvSpPr>
          <p:cNvPr id="362" name="Shape 362"/>
          <p:cNvSpPr/>
          <p:nvPr/>
        </p:nvSpPr>
        <p:spPr>
          <a:xfrm>
            <a:off x="6444050" y="5677411"/>
            <a:ext cx="73531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Node2</a:t>
            </a:r>
          </a:p>
        </p:txBody>
      </p:sp>
      <p:sp>
        <p:nvSpPr>
          <p:cNvPr id="363" name="Shape 363"/>
          <p:cNvSpPr/>
          <p:nvPr/>
        </p:nvSpPr>
        <p:spPr>
          <a:xfrm>
            <a:off x="9086022" y="5184553"/>
            <a:ext cx="837408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600">
                <a:solidFill>
                  <a:schemeClr val="accent5">
                    <a:satOff val="-30358"/>
                    <a:lumOff val="29803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Service</a:t>
            </a:r>
          </a:p>
        </p:txBody>
      </p:sp>
      <p:sp>
        <p:nvSpPr>
          <p:cNvPr id="364" name="Shape 364"/>
          <p:cNvSpPr/>
          <p:nvPr/>
        </p:nvSpPr>
        <p:spPr>
          <a:xfrm>
            <a:off x="1608534" y="7691599"/>
            <a:ext cx="2479100" cy="826990"/>
          </a:xfrm>
          <a:prstGeom prst="roundRect">
            <a:avLst>
              <a:gd name="adj" fmla="val 23035"/>
            </a:avLst>
          </a:prstGeom>
          <a:gradFill>
            <a:gsLst>
              <a:gs pos="0">
                <a:schemeClr val="accent1">
                  <a:hueOff val="909213"/>
                  <a:satOff val="3076"/>
                  <a:lumOff val="42594"/>
                </a:schemeClr>
              </a:gs>
              <a:gs pos="35000">
                <a:srgbClr val="BACCFF"/>
              </a:gs>
              <a:gs pos="100000">
                <a:schemeClr val="accent1">
                  <a:hueOff val="974357"/>
                  <a:satOff val="3076"/>
                  <a:lumOff val="56590"/>
                </a:schemeClr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600"/>
            </a:lvl1pPr>
          </a:lstStyle>
          <a:p>
            <a:pPr/>
            <a:r>
              <a:t>Internet</a:t>
            </a:r>
          </a:p>
        </p:txBody>
      </p:sp>
      <p:sp>
        <p:nvSpPr>
          <p:cNvPr id="365" name="Shape 365"/>
          <p:cNvSpPr/>
          <p:nvPr/>
        </p:nvSpPr>
        <p:spPr>
          <a:xfrm>
            <a:off x="5890878" y="7812618"/>
            <a:ext cx="1890522" cy="586160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cAdvisor</a:t>
            </a:r>
          </a:p>
        </p:txBody>
      </p:sp>
      <p:sp>
        <p:nvSpPr>
          <p:cNvPr id="366" name="Shape 366"/>
          <p:cNvSpPr/>
          <p:nvPr/>
        </p:nvSpPr>
        <p:spPr>
          <a:xfrm>
            <a:off x="5890878" y="4447380"/>
            <a:ext cx="1890522" cy="586160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cAdvisor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484886">
              <a:defRPr sz="6640">
                <a:solidFill>
                  <a:srgbClr val="FFFFFF"/>
                </a:solidFill>
              </a:defRPr>
            </a:lvl1pPr>
          </a:lstStyle>
          <a:p>
            <a:pPr/>
            <a:r>
              <a:t>Google Kubernetes 管理命令</a:t>
            </a:r>
          </a:p>
        </p:txBody>
      </p:sp>
      <p:sp>
        <p:nvSpPr>
          <p:cNvPr id="369" name="Shape 369"/>
          <p:cNvSpPr/>
          <p:nvPr/>
        </p:nvSpPr>
        <p:spPr>
          <a:xfrm>
            <a:off x="1222873" y="2830724"/>
            <a:ext cx="11101835" cy="499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200000"/>
              </a:lnSpc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# kubeadm init    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（</a:t>
            </a:r>
            <a:r>
              <a:t>--api-advertise-addresses=&lt;ip-address&gt;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） </a:t>
            </a:r>
            <a:endParaRPr>
              <a:latin typeface="PingFang SC Regular"/>
              <a:ea typeface="PingFang SC Regular"/>
              <a:cs typeface="PingFang SC Regular"/>
              <a:sym typeface="PingFang SC Regular"/>
            </a:endParaRPr>
          </a:p>
          <a:p>
            <a:pPr algn="l" defTabSz="457200">
              <a:lnSpc>
                <a:spcPct val="200000"/>
              </a:lnSpc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# kubectl apply -f &lt;add-on.yaml&gt;   </a:t>
            </a:r>
          </a:p>
          <a:p>
            <a:pPr algn="l" defTabSz="457200">
              <a:lnSpc>
                <a:spcPct val="200000"/>
              </a:lnSpc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# kubeadm join --token &lt;token&gt; &lt;master-ip&gt;   </a:t>
            </a:r>
          </a:p>
          <a:p>
            <a:pPr algn="l" defTabSz="457200">
              <a:lnSpc>
                <a:spcPct val="200000"/>
              </a:lnSpc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#kubectl run my-nginx --image=nginx --replicas=2 --port=80</a:t>
            </a:r>
          </a:p>
          <a:p>
            <a:pPr algn="l" defTabSz="457200">
              <a:lnSpc>
                <a:spcPct val="200000"/>
              </a:lnSpc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# kubectl scale rc NAME --replicas=COUNT</a:t>
            </a:r>
          </a:p>
          <a:p>
            <a:pPr algn="l" defTabSz="457200">
              <a:lnSpc>
                <a:spcPct val="200000"/>
              </a:lnSpc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#kubectl autoscale deployment php-apache --cpu-percent=50 --min=1 —max=10</a:t>
            </a:r>
          </a:p>
          <a:p>
            <a:pPr algn="l" defTabSz="457200">
              <a:lnSpc>
                <a:spcPct val="200000"/>
              </a:lnSpc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# kubectl rolling-update NAME  ([NEW_NAME] --image=IMAGE | -f FILE)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484886">
              <a:defRPr sz="6640">
                <a:solidFill>
                  <a:srgbClr val="FFFFFF"/>
                </a:solidFill>
              </a:defRPr>
            </a:lvl1pPr>
          </a:lstStyle>
          <a:p>
            <a:pPr/>
            <a:r>
              <a:t>Google Kubernetes 调度算法</a:t>
            </a:r>
          </a:p>
        </p:txBody>
      </p:sp>
      <p:sp>
        <p:nvSpPr>
          <p:cNvPr id="374" name="Shape 374"/>
          <p:cNvSpPr/>
          <p:nvPr/>
        </p:nvSpPr>
        <p:spPr>
          <a:xfrm>
            <a:off x="1041338" y="2244273"/>
            <a:ext cx="11255988" cy="647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50000"/>
              </a:lnSpc>
              <a:defRPr sz="20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默认调度流程分为两步：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algn="l" defTabSz="457200">
              <a:lnSpc>
                <a:spcPct val="150000"/>
              </a:lnSpc>
              <a:defRPr sz="20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（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1</a:t>
            </a:r>
            <a:r>
              <a:t>）Predicates阶段，预选调度过程，即遍历所有目标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node</a:t>
            </a:r>
            <a:r>
              <a:t>，筛选出符合要求的候选节点。为此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kubernetes</a:t>
            </a:r>
            <a:r>
              <a:t>内置了多种预先策略（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xxx predicates</a:t>
            </a:r>
            <a:r>
              <a:t>）供用户选择。</a:t>
            </a:r>
          </a:p>
          <a:p>
            <a:pPr lvl="1" marL="581526" indent="-200526" algn="l" defTabSz="457200">
              <a:lnSpc>
                <a:spcPct val="15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PodFitsPorts</a:t>
            </a:r>
          </a:p>
          <a:p>
            <a:pPr lvl="1" marL="581526" indent="-200526" algn="l" defTabSz="457200">
              <a:lnSpc>
                <a:spcPct val="15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PodFitsResources</a:t>
            </a:r>
          </a:p>
          <a:p>
            <a:pPr lvl="1" marL="581526" indent="-200526" algn="l" defTabSz="457200">
              <a:lnSpc>
                <a:spcPct val="15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NoDiskConflict</a:t>
            </a:r>
          </a:p>
          <a:p>
            <a:pPr lvl="1" marL="581526" indent="-200526" algn="l" defTabSz="457200">
              <a:lnSpc>
                <a:spcPct val="15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MatchNodeSelector</a:t>
            </a:r>
          </a:p>
          <a:p>
            <a:pPr lvl="1" marL="581526" indent="-200526" algn="l" defTabSz="457200">
              <a:lnSpc>
                <a:spcPct val="15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HostName</a:t>
            </a:r>
          </a:p>
          <a:p>
            <a:pPr algn="l" defTabSz="457200">
              <a:lnSpc>
                <a:spcPct val="150000"/>
              </a:lnSpc>
              <a:defRPr sz="20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（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2</a:t>
            </a:r>
            <a:r>
              <a:t>）和Priorities阶段，确定最优节点，在第一步的基础上，采用优先策略（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xxx priority</a:t>
            </a:r>
            <a:r>
              <a:t>）计算出每个候选节点的积分，积分最高都胜出。</a:t>
            </a:r>
          </a:p>
          <a:p>
            <a:pPr lvl="1" marL="581526" indent="-200526" algn="l" defTabSz="457200">
              <a:lnSpc>
                <a:spcPct val="15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LeastRequestedPriority(最少请求资源优先调度策略)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lvl="1" marL="581526" indent="-200526" algn="l" defTabSz="457200">
              <a:lnSpc>
                <a:spcPct val="15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ServiceSpreadingPriority(最小相同服务优先调度策略)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lvl="1" marL="581526" indent="-200526" algn="l" defTabSz="457200">
              <a:lnSpc>
                <a:spcPct val="15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EqualPriority(平等优先调度策略)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/>
        </p:nvSpPr>
        <p:spPr>
          <a:xfrm flipH="1">
            <a:off x="8971565" y="2820512"/>
            <a:ext cx="417185" cy="668149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9" name="Shape 379"/>
          <p:cNvSpPr/>
          <p:nvPr/>
        </p:nvSpPr>
        <p:spPr>
          <a:xfrm flipH="1">
            <a:off x="9024363" y="3389464"/>
            <a:ext cx="892981" cy="1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0" name="Shape 380"/>
          <p:cNvSpPr/>
          <p:nvPr/>
        </p:nvSpPr>
        <p:spPr>
          <a:xfrm flipH="1" flipV="1">
            <a:off x="9463494" y="2761058"/>
            <a:ext cx="568150" cy="568150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1" name="Shape 381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543305">
              <a:defRPr sz="7440">
                <a:solidFill>
                  <a:srgbClr val="FFFFFF"/>
                </a:solidFill>
              </a:defRPr>
            </a:lvl1pPr>
          </a:lstStyle>
          <a:p>
            <a:pPr/>
            <a:r>
              <a:t>Apache Mesos 架构图</a:t>
            </a:r>
          </a:p>
        </p:txBody>
      </p:sp>
      <p:sp>
        <p:nvSpPr>
          <p:cNvPr id="382" name="Shape 382"/>
          <p:cNvSpPr/>
          <p:nvPr/>
        </p:nvSpPr>
        <p:spPr>
          <a:xfrm>
            <a:off x="1186981" y="6343513"/>
            <a:ext cx="3978079" cy="2146389"/>
          </a:xfrm>
          <a:prstGeom prst="roundRect">
            <a:avLst>
              <a:gd name="adj" fmla="val 15000"/>
            </a:avLst>
          </a:prstGeom>
          <a:solidFill>
            <a:schemeClr val="accent2">
              <a:satOff val="-55555"/>
              <a:lumOff val="1833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83" name="Shape 383"/>
          <p:cNvSpPr/>
          <p:nvPr/>
        </p:nvSpPr>
        <p:spPr>
          <a:xfrm>
            <a:off x="6709742" y="6343513"/>
            <a:ext cx="3978079" cy="2146389"/>
          </a:xfrm>
          <a:prstGeom prst="roundRect">
            <a:avLst>
              <a:gd name="adj" fmla="val 15000"/>
            </a:avLst>
          </a:prstGeom>
          <a:solidFill>
            <a:schemeClr val="accent2">
              <a:satOff val="-55555"/>
              <a:lumOff val="1833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84" name="Shape 384"/>
          <p:cNvSpPr/>
          <p:nvPr/>
        </p:nvSpPr>
        <p:spPr>
          <a:xfrm>
            <a:off x="2490319" y="6471397"/>
            <a:ext cx="137140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Mesos Agent</a:t>
            </a:r>
          </a:p>
        </p:txBody>
      </p:sp>
      <p:sp>
        <p:nvSpPr>
          <p:cNvPr id="385" name="Shape 385"/>
          <p:cNvSpPr/>
          <p:nvPr/>
        </p:nvSpPr>
        <p:spPr>
          <a:xfrm>
            <a:off x="8047063" y="6471397"/>
            <a:ext cx="130343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Meow Agent</a:t>
            </a:r>
          </a:p>
        </p:txBody>
      </p:sp>
      <p:sp>
        <p:nvSpPr>
          <p:cNvPr id="386" name="Shape 386"/>
          <p:cNvSpPr/>
          <p:nvPr/>
        </p:nvSpPr>
        <p:spPr>
          <a:xfrm>
            <a:off x="1560198" y="7016176"/>
            <a:ext cx="1470661" cy="1270001"/>
          </a:xfrm>
          <a:prstGeom prst="rect">
            <a:avLst/>
          </a:prstGeom>
          <a:solidFill>
            <a:srgbClr val="73FDF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87" name="Shape 387"/>
          <p:cNvSpPr/>
          <p:nvPr/>
        </p:nvSpPr>
        <p:spPr>
          <a:xfrm>
            <a:off x="3256743" y="7016176"/>
            <a:ext cx="1470661" cy="1270001"/>
          </a:xfrm>
          <a:prstGeom prst="rect">
            <a:avLst/>
          </a:prstGeom>
          <a:solidFill>
            <a:schemeClr val="accent3">
              <a:lumOff val="25000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88" name="Shape 388"/>
          <p:cNvSpPr/>
          <p:nvPr/>
        </p:nvSpPr>
        <p:spPr>
          <a:xfrm>
            <a:off x="7115178" y="7016176"/>
            <a:ext cx="1470661" cy="1270001"/>
          </a:xfrm>
          <a:prstGeom prst="rect">
            <a:avLst/>
          </a:prstGeom>
          <a:solidFill>
            <a:schemeClr val="accent3">
              <a:lumOff val="25000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89" name="Shape 389"/>
          <p:cNvSpPr/>
          <p:nvPr/>
        </p:nvSpPr>
        <p:spPr>
          <a:xfrm>
            <a:off x="8811724" y="7016176"/>
            <a:ext cx="1470661" cy="1270001"/>
          </a:xfrm>
          <a:prstGeom prst="rect">
            <a:avLst/>
          </a:prstGeom>
          <a:solidFill>
            <a:srgbClr val="7A81F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90" name="Shape 390"/>
          <p:cNvSpPr/>
          <p:nvPr/>
        </p:nvSpPr>
        <p:spPr>
          <a:xfrm>
            <a:off x="1803602" y="7091682"/>
            <a:ext cx="98385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Executor</a:t>
            </a:r>
          </a:p>
        </p:txBody>
      </p:sp>
      <p:sp>
        <p:nvSpPr>
          <p:cNvPr id="391" name="Shape 391"/>
          <p:cNvSpPr/>
          <p:nvPr/>
        </p:nvSpPr>
        <p:spPr>
          <a:xfrm>
            <a:off x="3500147" y="7091682"/>
            <a:ext cx="98385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Executor</a:t>
            </a:r>
          </a:p>
        </p:txBody>
      </p:sp>
      <p:sp>
        <p:nvSpPr>
          <p:cNvPr id="392" name="Shape 392"/>
          <p:cNvSpPr/>
          <p:nvPr/>
        </p:nvSpPr>
        <p:spPr>
          <a:xfrm>
            <a:off x="7358582" y="7091682"/>
            <a:ext cx="98385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Executor</a:t>
            </a:r>
          </a:p>
        </p:txBody>
      </p:sp>
      <p:sp>
        <p:nvSpPr>
          <p:cNvPr id="393" name="Shape 393"/>
          <p:cNvSpPr/>
          <p:nvPr/>
        </p:nvSpPr>
        <p:spPr>
          <a:xfrm>
            <a:off x="9055127" y="7091682"/>
            <a:ext cx="98385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Executor</a:t>
            </a:r>
          </a:p>
        </p:txBody>
      </p:sp>
      <p:sp>
        <p:nvSpPr>
          <p:cNvPr id="394" name="Shape 394"/>
          <p:cNvSpPr/>
          <p:nvPr/>
        </p:nvSpPr>
        <p:spPr>
          <a:xfrm>
            <a:off x="1840115" y="7657744"/>
            <a:ext cx="910827" cy="449056"/>
          </a:xfrm>
          <a:prstGeom prst="roundRect">
            <a:avLst>
              <a:gd name="adj" fmla="val 25866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Task</a:t>
            </a:r>
          </a:p>
        </p:txBody>
      </p:sp>
      <p:sp>
        <p:nvSpPr>
          <p:cNvPr id="395" name="Shape 395"/>
          <p:cNvSpPr/>
          <p:nvPr/>
        </p:nvSpPr>
        <p:spPr>
          <a:xfrm>
            <a:off x="3536660" y="7657744"/>
            <a:ext cx="910827" cy="449056"/>
          </a:xfrm>
          <a:prstGeom prst="roundRect">
            <a:avLst>
              <a:gd name="adj" fmla="val 25866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Task</a:t>
            </a:r>
          </a:p>
        </p:txBody>
      </p:sp>
      <p:sp>
        <p:nvSpPr>
          <p:cNvPr id="396" name="Shape 396"/>
          <p:cNvSpPr/>
          <p:nvPr/>
        </p:nvSpPr>
        <p:spPr>
          <a:xfrm>
            <a:off x="7395095" y="7657744"/>
            <a:ext cx="910827" cy="449056"/>
          </a:xfrm>
          <a:prstGeom prst="roundRect">
            <a:avLst>
              <a:gd name="adj" fmla="val 25866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Task</a:t>
            </a:r>
          </a:p>
        </p:txBody>
      </p:sp>
      <p:sp>
        <p:nvSpPr>
          <p:cNvPr id="397" name="Shape 397"/>
          <p:cNvSpPr/>
          <p:nvPr/>
        </p:nvSpPr>
        <p:spPr>
          <a:xfrm>
            <a:off x="9091641" y="7657744"/>
            <a:ext cx="910827" cy="449056"/>
          </a:xfrm>
          <a:prstGeom prst="roundRect">
            <a:avLst>
              <a:gd name="adj" fmla="val 25866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Task</a:t>
            </a:r>
          </a:p>
        </p:txBody>
      </p:sp>
      <p:sp>
        <p:nvSpPr>
          <p:cNvPr id="398" name="Shape 398"/>
          <p:cNvSpPr/>
          <p:nvPr/>
        </p:nvSpPr>
        <p:spPr>
          <a:xfrm>
            <a:off x="4774039" y="4656397"/>
            <a:ext cx="2079094" cy="649252"/>
          </a:xfrm>
          <a:prstGeom prst="roundRect">
            <a:avLst>
              <a:gd name="adj" fmla="val 19832"/>
            </a:avLst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Mesos Master</a:t>
            </a:r>
          </a:p>
        </p:txBody>
      </p:sp>
      <p:sp>
        <p:nvSpPr>
          <p:cNvPr id="399" name="Shape 399"/>
          <p:cNvSpPr/>
          <p:nvPr/>
        </p:nvSpPr>
        <p:spPr>
          <a:xfrm>
            <a:off x="7373149" y="4655403"/>
            <a:ext cx="2079095" cy="649252"/>
          </a:xfrm>
          <a:prstGeom prst="roundRect">
            <a:avLst>
              <a:gd name="adj" fmla="val 19832"/>
            </a:avLst>
          </a:prstGeom>
          <a:solidFill>
            <a:schemeClr val="accent2">
              <a:satOff val="-63636"/>
              <a:lumOff val="36666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Mesos Master</a:t>
            </a:r>
          </a:p>
        </p:txBody>
      </p:sp>
      <p:sp>
        <p:nvSpPr>
          <p:cNvPr id="400" name="Shape 400"/>
          <p:cNvSpPr/>
          <p:nvPr/>
        </p:nvSpPr>
        <p:spPr>
          <a:xfrm>
            <a:off x="9792471" y="4655403"/>
            <a:ext cx="2079094" cy="649252"/>
          </a:xfrm>
          <a:prstGeom prst="roundRect">
            <a:avLst>
              <a:gd name="adj" fmla="val 19832"/>
            </a:avLst>
          </a:prstGeom>
          <a:solidFill>
            <a:schemeClr val="accent2">
              <a:satOff val="-63636"/>
              <a:lumOff val="36666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Mesos Master</a:t>
            </a:r>
          </a:p>
        </p:txBody>
      </p:sp>
      <p:sp>
        <p:nvSpPr>
          <p:cNvPr id="401" name="Shape 401"/>
          <p:cNvSpPr/>
          <p:nvPr/>
        </p:nvSpPr>
        <p:spPr>
          <a:xfrm>
            <a:off x="9179500" y="2475644"/>
            <a:ext cx="555494" cy="560239"/>
          </a:xfrm>
          <a:prstGeom prst="ellipse">
            <a:avLst/>
          </a:prstGeom>
          <a:solidFill>
            <a:schemeClr val="accent5">
              <a:satOff val="-30358"/>
              <a:lumOff val="1490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2" name="Shape 402"/>
          <p:cNvSpPr/>
          <p:nvPr/>
        </p:nvSpPr>
        <p:spPr>
          <a:xfrm>
            <a:off x="8677236" y="3109032"/>
            <a:ext cx="555494" cy="560239"/>
          </a:xfrm>
          <a:prstGeom prst="ellipse">
            <a:avLst/>
          </a:prstGeom>
          <a:solidFill>
            <a:schemeClr val="accent5">
              <a:satOff val="-30358"/>
              <a:lumOff val="1490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3" name="Shape 403"/>
          <p:cNvSpPr/>
          <p:nvPr/>
        </p:nvSpPr>
        <p:spPr>
          <a:xfrm>
            <a:off x="9703185" y="3109032"/>
            <a:ext cx="555494" cy="560239"/>
          </a:xfrm>
          <a:prstGeom prst="ellipse">
            <a:avLst/>
          </a:prstGeom>
          <a:solidFill>
            <a:schemeClr val="accent5">
              <a:satOff val="-30358"/>
              <a:lumOff val="1490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4" name="Shape 404"/>
          <p:cNvSpPr/>
          <p:nvPr/>
        </p:nvSpPr>
        <p:spPr>
          <a:xfrm>
            <a:off x="3454285" y="2978053"/>
            <a:ext cx="2079094" cy="649252"/>
          </a:xfrm>
          <a:prstGeom prst="roundRect">
            <a:avLst>
              <a:gd name="adj" fmla="val 19832"/>
            </a:avLst>
          </a:prstGeom>
          <a:solidFill>
            <a:srgbClr val="FFD479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Marathon</a:t>
            </a:r>
          </a:p>
        </p:txBody>
      </p:sp>
      <p:sp>
        <p:nvSpPr>
          <p:cNvPr id="405" name="Shape 405"/>
          <p:cNvSpPr/>
          <p:nvPr/>
        </p:nvSpPr>
        <p:spPr>
          <a:xfrm>
            <a:off x="5775334" y="2969281"/>
            <a:ext cx="2079094" cy="649252"/>
          </a:xfrm>
          <a:prstGeom prst="roundRect">
            <a:avLst>
              <a:gd name="adj" fmla="val 19832"/>
            </a:avLst>
          </a:prstGeom>
          <a:solidFill>
            <a:srgbClr val="7A81F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Chronos</a:t>
            </a:r>
          </a:p>
        </p:txBody>
      </p:sp>
      <p:sp>
        <p:nvSpPr>
          <p:cNvPr id="406" name="Shape 406"/>
          <p:cNvSpPr/>
          <p:nvPr/>
        </p:nvSpPr>
        <p:spPr>
          <a:xfrm>
            <a:off x="4341263" y="3695875"/>
            <a:ext cx="1489286" cy="893921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7" name="Shape 407"/>
          <p:cNvSpPr/>
          <p:nvPr/>
        </p:nvSpPr>
        <p:spPr>
          <a:xfrm flipH="1">
            <a:off x="5855812" y="3690950"/>
            <a:ext cx="927247" cy="927247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8" name="Shape 408"/>
          <p:cNvSpPr/>
          <p:nvPr/>
        </p:nvSpPr>
        <p:spPr>
          <a:xfrm flipH="1">
            <a:off x="4139966" y="5365448"/>
            <a:ext cx="927246" cy="927247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9" name="Shape 409"/>
          <p:cNvSpPr/>
          <p:nvPr/>
        </p:nvSpPr>
        <p:spPr>
          <a:xfrm>
            <a:off x="6618567" y="5378947"/>
            <a:ext cx="1490088" cy="902477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10" name="Shape 410"/>
          <p:cNvSpPr/>
          <p:nvPr/>
        </p:nvSpPr>
        <p:spPr>
          <a:xfrm>
            <a:off x="9099537" y="3692519"/>
            <a:ext cx="1489416" cy="900566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11" name="Shape 411"/>
          <p:cNvSpPr/>
          <p:nvPr/>
        </p:nvSpPr>
        <p:spPr>
          <a:xfrm flipH="1">
            <a:off x="8462511" y="3737101"/>
            <a:ext cx="463099" cy="855984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12" name="Shape 412"/>
          <p:cNvSpPr/>
          <p:nvPr/>
        </p:nvSpPr>
        <p:spPr>
          <a:xfrm flipH="1">
            <a:off x="6128969" y="3646815"/>
            <a:ext cx="2697998" cy="981953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13" name="Shape 413"/>
          <p:cNvSpPr/>
          <p:nvPr/>
        </p:nvSpPr>
        <p:spPr>
          <a:xfrm>
            <a:off x="1133236" y="2969281"/>
            <a:ext cx="2079094" cy="649252"/>
          </a:xfrm>
          <a:prstGeom prst="roundRect">
            <a:avLst>
              <a:gd name="adj" fmla="val 19832"/>
            </a:avLst>
          </a:prstGeom>
          <a:solidFill>
            <a:srgbClr val="73FDF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Scheduler</a:t>
            </a:r>
          </a:p>
        </p:txBody>
      </p:sp>
      <p:sp>
        <p:nvSpPr>
          <p:cNvPr id="414" name="Shape 414"/>
          <p:cNvSpPr/>
          <p:nvPr/>
        </p:nvSpPr>
        <p:spPr>
          <a:xfrm>
            <a:off x="2029805" y="3732709"/>
            <a:ext cx="3501181" cy="882528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15" name="Shape 415"/>
          <p:cNvSpPr/>
          <p:nvPr/>
        </p:nvSpPr>
        <p:spPr>
          <a:xfrm>
            <a:off x="10104597" y="2757522"/>
            <a:ext cx="119836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Zookeeper</a:t>
            </a:r>
          </a:p>
          <a:p>
            <a:pPr>
              <a:defRPr b="1" sz="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quorum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body" sz="half" idx="1"/>
          </p:nvPr>
        </p:nvSpPr>
        <p:spPr>
          <a:xfrm>
            <a:off x="3147725" y="1733549"/>
            <a:ext cx="6353901" cy="6286502"/>
          </a:xfrm>
          <a:prstGeom prst="rect">
            <a:avLst/>
          </a:prstGeom>
        </p:spPr>
        <p:txBody>
          <a:bodyPr/>
          <a:lstStyle/>
          <a:p>
            <a:pPr marL="280736" indent="-280736">
              <a:buSzPct val="60000"/>
              <a:buBlip>
                <a:blip r:embed="rId2"/>
              </a:buBlip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容器调度产生的背景及生态圈现状   </a:t>
            </a:r>
          </a:p>
          <a:p>
            <a:pPr marL="280736" indent="-280736">
              <a:buSzPct val="60000"/>
              <a:buBlip>
                <a:blip r:embed="rId2"/>
              </a:buBlip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主流容器调度系统的架构及功能对比 </a:t>
            </a:r>
          </a:p>
          <a:p>
            <a:pPr marL="280736" indent="-280736">
              <a:buSzPct val="60000"/>
              <a:buBlip>
                <a:blip r:embed="rId2"/>
              </a:buBlip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未来的发展预测及实践建议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543305">
              <a:defRPr sz="7440">
                <a:solidFill>
                  <a:srgbClr val="FFFFFF"/>
                </a:solidFill>
              </a:defRPr>
            </a:lvl1pPr>
          </a:lstStyle>
          <a:p>
            <a:pPr/>
            <a:r>
              <a:t>Apache Mesos 管理命令</a:t>
            </a:r>
          </a:p>
        </p:txBody>
      </p:sp>
      <p:sp>
        <p:nvSpPr>
          <p:cNvPr id="418" name="Shape 418"/>
          <p:cNvSpPr/>
          <p:nvPr/>
        </p:nvSpPr>
        <p:spPr>
          <a:xfrm>
            <a:off x="960551" y="2439476"/>
            <a:ext cx="11430894" cy="6215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20000"/>
              </a:lnSpc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#$ service docker start</a:t>
            </a:r>
          </a:p>
          <a:p>
            <a:pPr algn="l" defTabSz="457200">
              <a:lnSpc>
                <a:spcPct val="120000"/>
              </a:lnSpc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$ service zookeeper start</a:t>
            </a:r>
          </a:p>
          <a:p>
            <a:pPr algn="l" defTabSz="457200">
              <a:lnSpc>
                <a:spcPct val="120000"/>
              </a:lnSpc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$ service mesos-master start</a:t>
            </a:r>
          </a:p>
          <a:p>
            <a:pPr algn="l" defTabSz="457200">
              <a:lnSpc>
                <a:spcPct val="120000"/>
              </a:lnSpc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$ service mesos-slave start</a:t>
            </a:r>
          </a:p>
          <a:p>
            <a:pPr algn="l" defTabSz="457200">
              <a:lnSpc>
                <a:spcPct val="120000"/>
              </a:lnSpc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$ ./marathon/bin/start --master zk://localhost:2181/mesos --zk_hosts localhost:2181</a:t>
            </a:r>
          </a:p>
          <a:p>
            <a:pPr algn="l" defTabSz="457200">
              <a:lnSpc>
                <a:spcPct val="120000"/>
              </a:lnSpc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$ curl -X POST -H "Accept: application/json" -H "Content-Type: application/json" \</a:t>
            </a:r>
          </a:p>
          <a:p>
            <a:pPr lvl="1" indent="228600" algn="l" defTabSz="457200">
              <a:lnSpc>
                <a:spcPct val="120000"/>
              </a:lnSpc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localhost:8080/v2/apps -d '{</a:t>
            </a:r>
          </a:p>
          <a:p>
            <a:pPr lvl="1" indent="228600" algn="l" defTabSz="457200">
              <a:lnSpc>
                <a:spcPct val="120000"/>
              </a:lnSpc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"container": {"image": "docker:///libmesos/ubuntu", "options": ["--privileged"]},</a:t>
            </a:r>
          </a:p>
          <a:p>
            <a:pPr lvl="1" indent="228600" algn="l" defTabSz="457200">
              <a:lnSpc>
                <a:spcPct val="120000"/>
              </a:lnSpc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"cpus": 0.5,</a:t>
            </a:r>
          </a:p>
          <a:p>
            <a:pPr lvl="1" indent="228600" algn="l" defTabSz="457200">
              <a:lnSpc>
                <a:spcPct val="120000"/>
              </a:lnSpc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"cmd": "sleep 500",</a:t>
            </a:r>
          </a:p>
          <a:p>
            <a:pPr lvl="1" indent="228600" algn="l" defTabSz="457200">
              <a:lnSpc>
                <a:spcPct val="120000"/>
              </a:lnSpc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"id": "docker-tester",</a:t>
            </a:r>
          </a:p>
          <a:p>
            <a:pPr lvl="1" indent="228600" algn="l" defTabSz="457200">
              <a:lnSpc>
                <a:spcPct val="120000"/>
              </a:lnSpc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"instances": 1,</a:t>
            </a:r>
          </a:p>
          <a:p>
            <a:pPr lvl="1" indent="228600" algn="l" defTabSz="457200">
              <a:lnSpc>
                <a:spcPct val="120000"/>
              </a:lnSpc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"mem": 300</a:t>
            </a:r>
          </a:p>
          <a:p>
            <a:pPr lvl="1" indent="228600" algn="l" defTabSz="457200">
              <a:lnSpc>
                <a:spcPct val="120000"/>
              </a:lnSpc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}'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543305">
              <a:defRPr sz="7440">
                <a:solidFill>
                  <a:srgbClr val="FFFFFF"/>
                </a:solidFill>
              </a:defRPr>
            </a:lvl1pPr>
          </a:lstStyle>
          <a:p>
            <a:pPr/>
            <a:r>
              <a:t>Apache Mesos 调度算法</a:t>
            </a:r>
          </a:p>
        </p:txBody>
      </p:sp>
      <p:sp>
        <p:nvSpPr>
          <p:cNvPr id="423" name="Shape 423"/>
          <p:cNvSpPr/>
          <p:nvPr/>
        </p:nvSpPr>
        <p:spPr>
          <a:xfrm>
            <a:off x="1041338" y="2726872"/>
            <a:ext cx="11255988" cy="5511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67368" indent="-267368" algn="l">
              <a:lnSpc>
                <a:spcPct val="150000"/>
              </a:lnSpc>
              <a:buSzPct val="100000"/>
              <a:buAutoNum type="arabicPeriod" startAt="1"/>
              <a:defRPr sz="2000">
                <a:solidFill>
                  <a:srgbClr val="FFFFFF"/>
                </a:solidFill>
              </a:defRPr>
            </a:pPr>
            <a:r>
              <a:t>Framework</a:t>
            </a:r>
            <a:r>
              <a:rPr>
                <a:latin typeface="Songti SC Regular"/>
                <a:ea typeface="Songti SC Regular"/>
                <a:cs typeface="Songti SC Regular"/>
                <a:sym typeface="Songti SC Regular"/>
              </a:rPr>
              <a:t>注册到</a:t>
            </a:r>
            <a:r>
              <a:t>Mesos-master</a:t>
            </a:r>
            <a:r>
              <a:rPr>
                <a:latin typeface="Songti SC Regular"/>
                <a:ea typeface="Songti SC Regular"/>
                <a:cs typeface="Songti SC Regular"/>
                <a:sym typeface="Songti SC Regular"/>
              </a:rPr>
              <a:t>，</a:t>
            </a:r>
            <a:r>
              <a:t>Mesos-master</a:t>
            </a:r>
            <a:r>
              <a:rPr>
                <a:latin typeface="Songti SC Regular"/>
                <a:ea typeface="Songti SC Regular"/>
                <a:cs typeface="Songti SC Regular"/>
                <a:sym typeface="Songti SC Regular"/>
              </a:rPr>
              <a:t>进行统一管理和资源分配。</a:t>
            </a:r>
            <a:endParaRPr>
              <a:latin typeface="Songti SC Regular"/>
              <a:ea typeface="Songti SC Regular"/>
              <a:cs typeface="Songti SC Regular"/>
              <a:sym typeface="Songti SC Regular"/>
            </a:endParaRPr>
          </a:p>
          <a:p>
            <a:pPr marL="267368" indent="-267368" algn="l">
              <a:lnSpc>
                <a:spcPct val="150000"/>
              </a:lnSpc>
              <a:buSzPct val="100000"/>
              <a:buAutoNum type="arabicPeriod" startAt="1"/>
              <a:defRPr sz="2000">
                <a:solidFill>
                  <a:srgbClr val="FFFFFF"/>
                </a:solidFill>
              </a:defRPr>
            </a:pPr>
            <a:r>
              <a:t>Mesos-slave</a:t>
            </a:r>
            <a:r>
              <a:rPr>
                <a:latin typeface="Songti SC Regular"/>
                <a:ea typeface="Songti SC Regular"/>
                <a:cs typeface="Songti SC Regular"/>
                <a:sym typeface="Songti SC Regular"/>
              </a:rPr>
              <a:t>将自己的资源量发送给</a:t>
            </a:r>
            <a:r>
              <a:t>Mesos-master</a:t>
            </a:r>
            <a:r>
              <a:rPr>
                <a:latin typeface="Songti SC Regular"/>
                <a:ea typeface="Songti SC Regular"/>
                <a:cs typeface="Songti SC Regular"/>
                <a:sym typeface="Songti SC Regular"/>
              </a:rPr>
              <a:t>，由</a:t>
            </a:r>
            <a:r>
              <a:t>Mesos-master</a:t>
            </a:r>
            <a:r>
              <a:rPr>
                <a:latin typeface="Songti SC Regular"/>
                <a:ea typeface="Songti SC Regular"/>
                <a:cs typeface="Songti SC Regular"/>
                <a:sym typeface="Songti SC Regular"/>
              </a:rPr>
              <a:t>中的</a:t>
            </a:r>
            <a:r>
              <a:t>Allocator</a:t>
            </a:r>
            <a:r>
              <a:rPr>
                <a:latin typeface="Songti SC Regular"/>
                <a:ea typeface="Songti SC Regular"/>
                <a:cs typeface="Songti SC Regular"/>
                <a:sym typeface="Songti SC Regular"/>
              </a:rPr>
              <a:t>模块决定将资源分配给哪个</a:t>
            </a:r>
            <a:r>
              <a:t>Framework。</a:t>
            </a:r>
          </a:p>
          <a:p>
            <a:pPr marL="267368" indent="-267368" algn="l">
              <a:lnSpc>
                <a:spcPct val="150000"/>
              </a:lnSpc>
              <a:buSzPct val="100000"/>
              <a:buAutoNum type="arabicPeriod" startAt="1"/>
              <a:defRPr sz="2000">
                <a:solidFill>
                  <a:srgbClr val="FFFFFF"/>
                </a:solidFill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Framework</a:t>
            </a:r>
            <a:r>
              <a:t>有一个调度模块，负责框架内部的任务调度。获取到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Mesos-master</a:t>
            </a:r>
            <a:r>
              <a:t>分配给自己的资源后，再由自己的调度器将这些资源分配给框架中的任务。调度策略上基本上按照FIFO队列进行。</a:t>
            </a:r>
          </a:p>
          <a:p>
            <a:pPr algn="l">
              <a:lnSpc>
                <a:spcPct val="150000"/>
              </a:lnSpc>
              <a:defRPr sz="2000">
                <a:solidFill>
                  <a:srgbClr val="FFFFFF"/>
                </a:solidFill>
              </a:defRPr>
            </a:pPr>
            <a:r>
              <a:t>4.Marathon中的约束条件允许限制特定应用程序运行的位置，定约束条件：</a:t>
            </a:r>
          </a:p>
          <a:p>
            <a:pPr algn="l">
              <a:lnSpc>
                <a:spcPct val="150000"/>
              </a:lnSpc>
              <a:defRPr sz="2000">
                <a:solidFill>
                  <a:srgbClr val="FFFFFF"/>
                </a:solidFill>
              </a:defRPr>
            </a:pPr>
            <a:r>
              <a:t>•	UNIQUE。</a:t>
            </a:r>
          </a:p>
          <a:p>
            <a:pPr algn="l">
              <a:lnSpc>
                <a:spcPct val="150000"/>
              </a:lnSpc>
              <a:defRPr sz="2000">
                <a:solidFill>
                  <a:srgbClr val="FFFFFF"/>
                </a:solidFill>
              </a:defRPr>
            </a:pPr>
            <a:r>
              <a:t>•	CLUSTER	</a:t>
            </a:r>
          </a:p>
          <a:p>
            <a:pPr algn="l">
              <a:lnSpc>
                <a:spcPct val="150000"/>
              </a:lnSpc>
              <a:defRPr sz="2000">
                <a:solidFill>
                  <a:srgbClr val="FFFFFF"/>
                </a:solidFill>
              </a:defRPr>
            </a:pPr>
            <a:r>
              <a:t>•	GROUP_BY</a:t>
            </a:r>
          </a:p>
          <a:p>
            <a:pPr algn="l">
              <a:lnSpc>
                <a:spcPct val="150000"/>
              </a:lnSpc>
              <a:defRPr sz="2000">
                <a:solidFill>
                  <a:srgbClr val="FFFFFF"/>
                </a:solidFill>
              </a:defRPr>
            </a:pPr>
            <a:r>
              <a:t>•	LIKE	</a:t>
            </a:r>
          </a:p>
          <a:p>
            <a:pPr algn="l">
              <a:lnSpc>
                <a:spcPct val="150000"/>
              </a:lnSpc>
              <a:defRPr sz="2000">
                <a:solidFill>
                  <a:srgbClr val="FFFFFF"/>
                </a:solidFill>
              </a:defRPr>
            </a:pPr>
            <a:r>
              <a:t>•	UNLIKE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543305">
              <a:defRPr sz="7440">
                <a:solidFill>
                  <a:srgbClr val="FFFFFF"/>
                </a:solidFill>
              </a:defRPr>
            </a:lvl1pPr>
          </a:lstStyle>
          <a:p>
            <a:pPr/>
            <a:r>
              <a:t>基本信息对比</a:t>
            </a:r>
          </a:p>
        </p:txBody>
      </p:sp>
      <p:graphicFrame>
        <p:nvGraphicFramePr>
          <p:cNvPr id="428" name="Table 428"/>
          <p:cNvGraphicFramePr/>
          <p:nvPr/>
        </p:nvGraphicFramePr>
        <p:xfrm>
          <a:off x="1431506" y="2627169"/>
          <a:ext cx="9830180" cy="5852694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568745"/>
                <a:gridCol w="2836776"/>
                <a:gridCol w="2773016"/>
                <a:gridCol w="2638941"/>
              </a:tblGrid>
              <a:tr h="1286417">
                <a:tc>
                  <a:txBody>
                    <a:bodyPr/>
                    <a:lstStyle/>
                    <a:p>
                      <a:pPr indent="228600">
                        <a:defRPr sz="1600"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Docker Swarm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Google Kubernetes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Apache  Mesos
+ Marathon</a:t>
                      </a:r>
                    </a:p>
                  </a:txBody>
                  <a:tcPr marL="0" marR="0" marT="0" marB="0" anchor="ctr" anchorCtr="0" horzOverflow="overflow"/>
                </a:tc>
              </a:tr>
              <a:tr h="533141"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开发语言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rPr sz="1600"/>
                        <a:t>golang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rPr sz="1600"/>
                        <a:t>golang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rPr sz="1600"/>
                        <a:t>C+Scala</a:t>
                      </a:r>
                    </a:p>
                  </a:txBody>
                  <a:tcPr marL="0" marR="0" marT="0" marB="0" anchor="ctr" anchorCtr="0" horzOverflow="overflow"/>
                </a:tc>
              </a:tr>
              <a:tr h="724458"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负载类型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rPr sz="1600"/>
                        <a:t>云原生应用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rPr sz="1600"/>
                        <a:t>云原生应用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rPr sz="1600"/>
                        <a:t>支持各种类型，如大数据，云原生应用等</a:t>
                      </a:r>
                    </a:p>
                  </a:txBody>
                  <a:tcPr marL="0" marR="0" marT="0" marB="0" anchor="ctr" anchorCtr="0" horzOverflow="overflow"/>
                </a:tc>
              </a:tr>
              <a:tr h="791492"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管理节点HA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rPr sz="1600"/>
                        <a:t>支持，etcd、ZooKeeper、Consul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rPr sz="1600"/>
                        <a:t>不支持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rPr sz="1600"/>
                        <a:t>支持，zookeeper</a:t>
                      </a:r>
                    </a:p>
                  </a:txBody>
                  <a:tcPr marL="0" marR="0" marT="0" marB="0" anchor="ctr" anchorCtr="0" horzOverflow="overflow"/>
                </a:tc>
              </a:tr>
              <a:tr h="634249"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开源时间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457200" indent="-457200" defTabSz="457200">
                        <a:spcBef>
                          <a:spcPts val="1200"/>
                        </a:spcBef>
                        <a:tabLst>
                          <a:tab pos="139700" algn="l"/>
                          <a:tab pos="457200" algn="l"/>
                        </a:tabLst>
                      </a:pPr>
                      <a:r>
                        <a:rPr sz="1600"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2014年12月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457200" indent="-457200" defTabSz="457200">
                        <a:spcBef>
                          <a:spcPts val="1200"/>
                        </a:spcBef>
                        <a:tabLst>
                          <a:tab pos="139700" algn="l"/>
                          <a:tab pos="457200" algn="l"/>
                        </a:tabLst>
                      </a:pPr>
                      <a:r>
                        <a:rPr sz="1600"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2014年6月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457200" indent="-457200" defTabSz="457200">
                        <a:spcBef>
                          <a:spcPts val="1200"/>
                        </a:spcBef>
                        <a:tabLst>
                          <a:tab pos="139700" algn="l"/>
                          <a:tab pos="457200" algn="l"/>
                        </a:tabLst>
                        <a:defRPr sz="1600"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defRPr>
                      </a:pPr>
                      <a:r>
                        <a:t>2009</a:t>
                      </a:r>
                      <a:r>
                        <a:rPr>
                          <a:latin typeface="Songti SC Regular"/>
                          <a:ea typeface="Songti SC Regular"/>
                          <a:cs typeface="Songti SC Regular"/>
                          <a:sym typeface="Songti SC Regular"/>
                        </a:rPr>
                        <a:t>年</a:t>
                      </a:r>
                    </a:p>
                  </a:txBody>
                  <a:tcPr marL="0" marR="0" marT="0" marB="0" anchor="ctr" anchorCtr="0" horzOverflow="overflow"/>
                </a:tc>
              </a:tr>
              <a:tr h="610075"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支持的环境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rPr sz="1600"/>
                        <a:t>Linxu，Mac，Windows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rPr sz="1600"/>
                        <a:t>Linux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rPr sz="1600"/>
                        <a:t>Linux</a:t>
                      </a:r>
                    </a:p>
                  </a:txBody>
                  <a:tcPr marL="0" marR="0" marT="0" marB="0" anchor="ctr" anchorCtr="0" horzOverflow="overflow"/>
                </a:tc>
              </a:tr>
              <a:tr h="824419"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规模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rPr sz="1600"/>
                        <a:t>1000 node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rPr sz="1600"/>
                        <a:t>1000 node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rPr sz="1600"/>
                        <a:t>10,000 nodes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543305">
              <a:defRPr sz="7440">
                <a:solidFill>
                  <a:srgbClr val="FFFFFF"/>
                </a:solidFill>
              </a:defRPr>
            </a:lvl1pPr>
          </a:lstStyle>
          <a:p>
            <a:pPr/>
            <a:r>
              <a:t>概念及核心功能</a:t>
            </a:r>
          </a:p>
        </p:txBody>
      </p:sp>
      <p:graphicFrame>
        <p:nvGraphicFramePr>
          <p:cNvPr id="433" name="Table 433"/>
          <p:cNvGraphicFramePr/>
          <p:nvPr/>
        </p:nvGraphicFramePr>
        <p:xfrm>
          <a:off x="1202830" y="2828332"/>
          <a:ext cx="10608000" cy="5732354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693033"/>
                <a:gridCol w="3042745"/>
                <a:gridCol w="3210694"/>
                <a:gridCol w="2648824"/>
              </a:tblGrid>
              <a:tr h="1067630">
                <a:tc>
                  <a:txBody>
                    <a:bodyPr/>
                    <a:lstStyle/>
                    <a:p>
                      <a:pPr indent="228600">
                        <a:defRPr sz="16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Docker Swarm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Google Kubernetes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Apache  Mesos
+ Marathon</a:t>
                      </a:r>
                    </a:p>
                  </a:txBody>
                  <a:tcPr marL="0" marR="0" marT="0" marB="0" anchor="ctr" anchorCtr="0" horzOverflow="overflow"/>
                </a:tc>
              </a:tr>
              <a:tr h="4652021"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概念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457200" indent="-457200" algn="l" defTabSz="457200">
                        <a:lnSpc>
                          <a:spcPts val="4300"/>
                        </a:lnSpc>
                        <a:spcBef>
                          <a:spcPts val="300"/>
                        </a:spcBef>
                        <a:tabLst>
                          <a:tab pos="139700" algn="l"/>
                          <a:tab pos="457200" algn="l"/>
                        </a:tabLst>
                      </a:pPr>
                      <a:r>
                        <a:rPr sz="1600">
                          <a:solidFill>
                            <a:srgbClr val="4E5860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swarm mode
manager node
Worker nodes
service
task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20000"/>
                        </a:lnSpc>
                      </a:pPr>
                      <a:r>
                        <a:rPr sz="1600">
                          <a:solidFill>
                            <a:srgbClr val="4E5860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Pod
Label
Selector
Replication Controller
ReplicaSets
Deployments
Services
Secret
Namespace
Annotation
apiserver
scheduler
controller-manager
kubelet
kube-proxy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457200" indent="-457200" algn="l" defTabSz="457200">
                        <a:lnSpc>
                          <a:spcPts val="4300"/>
                        </a:lnSpc>
                        <a:spcBef>
                          <a:spcPts val="300"/>
                        </a:spcBef>
                        <a:tabLst>
                          <a:tab pos="139700" algn="l"/>
                          <a:tab pos="457200" algn="l"/>
                        </a:tabLst>
                      </a:pPr>
                      <a:r>
                        <a:rPr sz="1600">
                          <a:solidFill>
                            <a:srgbClr val="4E5860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Mesos Agent Nodes
Mesos Master
ZooKeeper
Frameworks 
Marathon
Task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543305">
              <a:defRPr sz="7440">
                <a:solidFill>
                  <a:srgbClr val="FFFFFF"/>
                </a:solidFill>
              </a:defRPr>
            </a:lvl1pPr>
          </a:lstStyle>
          <a:p>
            <a:pPr/>
            <a:r>
              <a:t>负载匀衡与服务发现</a:t>
            </a:r>
          </a:p>
        </p:txBody>
      </p:sp>
      <p:graphicFrame>
        <p:nvGraphicFramePr>
          <p:cNvPr id="438" name="Table 438"/>
          <p:cNvGraphicFramePr/>
          <p:nvPr/>
        </p:nvGraphicFramePr>
        <p:xfrm>
          <a:off x="1238628" y="2752763"/>
          <a:ext cx="10466373" cy="5265825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241335"/>
                <a:gridCol w="3476041"/>
                <a:gridCol w="2894409"/>
                <a:gridCol w="2915757"/>
              </a:tblGrid>
              <a:tr h="645873">
                <a:tc>
                  <a:txBody>
                    <a:bodyPr/>
                    <a:lstStyle/>
                    <a:p>
                      <a:pPr indent="228600">
                        <a:defRPr sz="16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Docker Swarm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Google Kubernetes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Apache  Mesos
+ Marathon</a:t>
                      </a:r>
                    </a:p>
                  </a:txBody>
                  <a:tcPr marL="0" marR="0" marT="0" marB="0" anchor="ctr" anchorCtr="0" horzOverflow="overflow"/>
                </a:tc>
              </a:tr>
              <a:tr h="1538813"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负载匀衡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600">
                          <a:latin typeface="Times"/>
                          <a:ea typeface="Times"/>
                          <a:cs typeface="Times"/>
                          <a:sym typeface="Times"/>
                        </a:rPr>
                        <a:t>	内部路由和负载均衡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kube-proxy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sz="1600"/>
                      </a:pPr>
                      <a:r>
                        <a:rPr>
                          <a:hlinkClick r:id="rId3" invalidUrl="" action="" tgtFrame="" tooltip="" history="1" highlightClick="0" endSnd="0"/>
                        </a:rPr>
                        <a:t>Marathon-lb</a:t>
                      </a:r>
                      <a:r>
                        <a:t> </a:t>
                      </a:r>
                    </a:p>
                  </a:txBody>
                  <a:tcPr marL="0" marR="0" marT="0" marB="0" anchor="ctr" anchorCtr="0" horzOverflow="overflow"/>
                </a:tc>
              </a:tr>
              <a:tr h="1695378"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服务发现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600">
                          <a:latin typeface="Times"/>
                          <a:ea typeface="Times"/>
                          <a:cs typeface="Times"/>
                          <a:sym typeface="Times"/>
                        </a:rPr>
                        <a:t> Docker Hub内置的服务发现
 本地静态文件(描述集群的文本文件)
 etcd
 consul
 zookeeper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457200" indent="-457200" defTabSz="457200">
                        <a:tabLst>
                          <a:tab pos="139700" algn="l"/>
                          <a:tab pos="457200" algn="l"/>
                        </a:tabLst>
                      </a:pPr>
                      <a:r>
                        <a:rPr sz="1600">
                          <a:latin typeface="Times"/>
                          <a:ea typeface="Times"/>
                          <a:cs typeface="Times"/>
                          <a:sym typeface="Times"/>
                        </a:rPr>
                        <a:t>intra-cluster DNS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Mesos-DNS</a:t>
                      </a:r>
                    </a:p>
                    <a:p>
                      <a:pPr>
                        <a:defRPr sz="1600"/>
                      </a:pPr>
                      <a:r>
                        <a:rPr>
                          <a:hlinkClick r:id="rId3" invalidUrl="" action="" tgtFrame="" tooltip="" history="1" highlightClick="0" endSnd="0"/>
                        </a:rPr>
                        <a:t>Marathon-lb</a:t>
                      </a:r>
                      <a:r>
                        <a:t> </a:t>
                      </a:r>
                    </a:p>
                  </a:txBody>
                  <a:tcPr marL="0" marR="0" marT="0" marB="0" anchor="ctr" anchorCtr="0" horzOverflow="overflow"/>
                </a:tc>
              </a:tr>
              <a:tr h="1579954"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自动扩展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457200" indent="-457200" defTabSz="457200">
                        <a:tabLst>
                          <a:tab pos="139700" algn="l"/>
                          <a:tab pos="457200" algn="l"/>
                        </a:tabLst>
                        <a:defRPr sz="1600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t>	</a:t>
                      </a:r>
                      <a:r>
                        <a:rPr sz="1100"/>
                        <a:t> </a:t>
                      </a:r>
                      <a:r>
                        <a:t>不支持</a:t>
                      </a:r>
                      <a:endParaRPr sz="1100"/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600">
                          <a:latin typeface="Times"/>
                          <a:ea typeface="Times"/>
                          <a:cs typeface="Times"/>
                          <a:sym typeface="Times"/>
                        </a:rPr>
                        <a:t>水平Pod自动伸缩器（Horizontal Pod Autoscaler: HPA），支持通过CPU和内存消耗来进行伸缩控制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600">
                          <a:latin typeface="Times"/>
                          <a:ea typeface="Times"/>
                          <a:cs typeface="Times"/>
                          <a:sym typeface="Times"/>
                        </a:rPr>
                        <a:t>Load-sensitive autoscaling
Rate-sensitive autoscaling
（商用版）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543305">
              <a:defRPr sz="7440">
                <a:solidFill>
                  <a:srgbClr val="FFFFFF"/>
                </a:solidFill>
              </a:defRPr>
            </a:lvl1pPr>
          </a:lstStyle>
          <a:p>
            <a:pPr/>
            <a:r>
              <a:t>健康检查</a:t>
            </a:r>
          </a:p>
        </p:txBody>
      </p:sp>
      <p:graphicFrame>
        <p:nvGraphicFramePr>
          <p:cNvPr id="443" name="Table 443"/>
          <p:cNvGraphicFramePr/>
          <p:nvPr/>
        </p:nvGraphicFramePr>
        <p:xfrm>
          <a:off x="1141209" y="2416402"/>
          <a:ext cx="10735082" cy="673586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713340"/>
                <a:gridCol w="2147165"/>
                <a:gridCol w="4433624"/>
                <a:gridCol w="2428251"/>
              </a:tblGrid>
              <a:tr h="855172">
                <a:tc>
                  <a:txBody>
                    <a:bodyPr/>
                    <a:lstStyle/>
                    <a:p>
                      <a:pPr indent="228600">
                        <a:defRPr sz="16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Docker Swarm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Google Kubernetes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Apache  Mesos
+ Marathon</a:t>
                      </a:r>
                    </a:p>
                  </a:txBody>
                  <a:tcPr marL="0" marR="0" marT="0" marB="0" anchor="ctr" anchorCtr="0" horzOverflow="overflow"/>
                </a:tc>
              </a:tr>
              <a:tr h="4593554"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健康检查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4100"/>
                        </a:lnSpc>
                        <a:spcBef>
                          <a:spcPts val="1600"/>
                        </a:spcBef>
                      </a:pPr>
                      <a:r>
                        <a:rPr sz="1600">
                          <a:latin typeface="PingFang SC Light"/>
                          <a:ea typeface="PingFang SC Light"/>
                          <a:cs typeface="PingFang SC Light"/>
                          <a:sym typeface="PingFang SC Light"/>
                        </a:rPr>
                        <a:t>通过节点的列表，Swarm 会检查每一个结点的健康状况并且跟踪进出集群的节点。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4100"/>
                        </a:lnSpc>
                        <a:spcBef>
                          <a:spcPts val="1600"/>
                        </a:spcBef>
                        <a:defRPr sz="1600">
                          <a:latin typeface="PingFang SC Light"/>
                          <a:ea typeface="PingFang SC Light"/>
                          <a:cs typeface="PingFang SC Light"/>
                          <a:sym typeface="PingFang SC Light"/>
                        </a:defRPr>
                      </a:pPr>
                      <a:r>
                        <a:t>LivenessProbe探针，用于判断容器是否健康，</a:t>
                      </a:r>
                    </a:p>
                    <a:p>
                      <a:pPr algn="l" defTabSz="457200">
                        <a:lnSpc>
                          <a:spcPts val="4100"/>
                        </a:lnSpc>
                        <a:spcBef>
                          <a:spcPts val="1600"/>
                        </a:spcBef>
                        <a:defRPr sz="1600">
                          <a:latin typeface="PingFang SC Light"/>
                          <a:ea typeface="PingFang SC Light"/>
                          <a:cs typeface="PingFang SC Light"/>
                          <a:sym typeface="PingFang SC Light"/>
                        </a:defRPr>
                      </a:pPr>
                      <a:r>
                        <a:t>ReadinessProbe探针，用于判断容器是否启动完成，且准备接收请求</a:t>
                      </a:r>
                    </a:p>
                    <a:p>
                      <a:pPr algn="l" defTabSz="457200">
                        <a:lnSpc>
                          <a:spcPts val="4100"/>
                        </a:lnSpc>
                        <a:spcBef>
                          <a:spcPts val="1600"/>
                        </a:spcBef>
                        <a:defRPr sz="1600">
                          <a:latin typeface="PingFang SC Light"/>
                          <a:ea typeface="PingFang SC Light"/>
                          <a:cs typeface="PingFang SC Light"/>
                          <a:sym typeface="PingFang SC Light"/>
                        </a:defRPr>
                      </a:pPr>
                      <a:r>
                        <a:t>支持用户自定义的应用健康监控靠 kubelet 实现</a:t>
                      </a:r>
                    </a:p>
                    <a:p>
                      <a:pPr marL="457200" indent="-457200" algn="l" defTabSz="457200">
                        <a:tabLst>
                          <a:tab pos="139700" algn="l"/>
                          <a:tab pos="457200" algn="l"/>
                        </a:tabLst>
                        <a:defRPr sz="1600">
                          <a:latin typeface="Lantinghei SC Extralight"/>
                          <a:ea typeface="Lantinghei SC Extralight"/>
                          <a:cs typeface="Lantinghei SC Extralight"/>
                          <a:sym typeface="Lantinghei SC Extralight"/>
                        </a:defRPr>
                      </a:pPr>
                      <a:r>
                        <a:t>	·	HTTP 模式：Kubelet 会调用一个 web 端口，如果返回的代码在200-399之间，系统状态被视为是正常的；</a:t>
                      </a:r>
                    </a:p>
                    <a:p>
                      <a:pPr marL="457200" indent="-457200" algn="l" defTabSz="457200">
                        <a:tabLst>
                          <a:tab pos="139700" algn="l"/>
                          <a:tab pos="457200" algn="l"/>
                        </a:tabLst>
                        <a:defRPr sz="1600">
                          <a:latin typeface="Lantinghei SC Extralight"/>
                          <a:ea typeface="Lantinghei SC Extralight"/>
                          <a:cs typeface="Lantinghei SC Extralight"/>
                          <a:sym typeface="Lantinghei SC Extralight"/>
                        </a:defRPr>
                      </a:pPr>
                      <a:r>
                        <a:t>	·	Container exec：Kubelet 会在容器内执行一个命令，如果返回『OK』，状态就是正常的；</a:t>
                      </a:r>
                    </a:p>
                    <a:p>
                      <a:pPr marL="457200" indent="-457200" algn="l" defTabSz="457200">
                        <a:tabLst>
                          <a:tab pos="139700" algn="l"/>
                          <a:tab pos="457200" algn="l"/>
                        </a:tabLst>
                        <a:defRPr sz="1600">
                          <a:latin typeface="Lantinghei SC Extralight"/>
                          <a:ea typeface="Lantinghei SC Extralight"/>
                          <a:cs typeface="Lantinghei SC Extralight"/>
                          <a:sym typeface="Lantinghei SC Extralight"/>
                        </a:defRPr>
                      </a:pPr>
                      <a:r>
                        <a:t>	·	TCP socket：Kubelet 会向容器开放一个 socket，并建立一个连接，如果连接建立成功，系统状态就是正常的。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4100"/>
                        </a:lnSpc>
                        <a:spcBef>
                          <a:spcPts val="1600"/>
                        </a:spcBef>
                      </a:pPr>
                      <a:r>
                        <a:rPr sz="1600">
                          <a:latin typeface="PingFang SC Light"/>
                          <a:ea typeface="PingFang SC Light"/>
                          <a:cs typeface="PingFang SC Light"/>
                          <a:sym typeface="PingFang SC Light"/>
                        </a:rPr>
                        <a:t>Marathon对发布到它之上的应用支持基于TCP/HTTP协议的健康检查，大体逻辑是Marathon会周期性扫描应用的健康检查路径
应用自身提供的"health" API 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543305">
              <a:defRPr sz="7440">
                <a:solidFill>
                  <a:srgbClr val="FFFFFF"/>
                </a:solidFill>
              </a:defRPr>
            </a:lvl1pPr>
          </a:lstStyle>
          <a:p>
            <a:pPr/>
            <a:r>
              <a:t>存储与网络</a:t>
            </a:r>
          </a:p>
        </p:txBody>
      </p:sp>
      <p:graphicFrame>
        <p:nvGraphicFramePr>
          <p:cNvPr id="448" name="Table 448"/>
          <p:cNvGraphicFramePr/>
          <p:nvPr/>
        </p:nvGraphicFramePr>
        <p:xfrm>
          <a:off x="1275563" y="3036245"/>
          <a:ext cx="10466374" cy="468206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670403"/>
                <a:gridCol w="3556433"/>
                <a:gridCol w="2845371"/>
                <a:gridCol w="2381464"/>
              </a:tblGrid>
              <a:tr h="933871">
                <a:tc>
                  <a:txBody>
                    <a:bodyPr/>
                    <a:lstStyle/>
                    <a:p>
                      <a:pPr indent="228600">
                        <a:defRPr sz="16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Docker Swarm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Google Kubernetes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Apache  Mesos
+ Marathon</a:t>
                      </a:r>
                    </a:p>
                  </a:txBody>
                  <a:tcPr marL="0" marR="0" marT="0" marB="0" anchor="ctr" anchorCtr="0" horzOverflow="overflow"/>
                </a:tc>
              </a:tr>
              <a:tr h="1528036"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存储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457200" indent="-457200" algn="l" defTabSz="457200">
                        <a:tabLst>
                          <a:tab pos="139700" algn="l"/>
                          <a:tab pos="457200" algn="l"/>
                        </a:tabLst>
                      </a:pPr>
                      <a:r>
                        <a:rPr sz="1600">
                          <a:latin typeface="Times"/>
                          <a:ea typeface="Times"/>
                          <a:cs typeface="Times"/>
                          <a:sym typeface="Times"/>
                        </a:rPr>
                        <a:t>	     AWS EBS, cinder, ceph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NFS, AWS EBS, ceph,flocker</a:t>
                      </a:r>
                    </a:p>
                    <a:p>
                      <a:pPr algn="l" defTabSz="457200">
                        <a:defRPr sz="1600"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defRPr>
                      </a:pPr>
                      <a:r>
                        <a:t>存储</a:t>
                      </a:r>
                    </a:p>
                    <a:p>
                      <a:pPr algn="l" defTabSz="457200">
                        <a:defRPr sz="1600"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defRPr>
                      </a:pPr>
                      <a:r>
                        <a:t>新的卷插件，适用于Quobyte和Azure Data Disk的被添加。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rPr sz="1600"/>
                        <a:t>本地存储</a:t>
                      </a:r>
                    </a:p>
                  </a:txBody>
                  <a:tcPr marL="0" marR="0" marT="0" marB="0" anchor="ctr" anchorCtr="0" horzOverflow="overflow"/>
                </a:tc>
              </a:tr>
              <a:tr h="1869881"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网络方案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457200" indent="-457200" defTabSz="457200">
                        <a:tabLst>
                          <a:tab pos="139700" algn="l"/>
                          <a:tab pos="457200" algn="l"/>
                        </a:tabLst>
                        <a:defRPr sz="1600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t>	</a:t>
                      </a:r>
                      <a:r>
                        <a:rPr sz="1100"/>
                        <a:t> </a:t>
                      </a:r>
                      <a:r>
                        <a:rPr>
                          <a:hlinkClick r:id="rId3" invalidUrl="" action="" tgtFrame="" tooltip="" history="1" highlightClick="0" endSnd="0"/>
                        </a:rPr>
                        <a:t>overlay networks</a:t>
                      </a:r>
                      <a:r>
                        <a:rPr sz="1100"/>
                        <a:t> </a:t>
                      </a:r>
                      <a:endParaRPr sz="1100"/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457200" indent="-457200" defTabSz="457200">
                        <a:tabLst>
                          <a:tab pos="139700" algn="l"/>
                          <a:tab pos="457200" algn="l"/>
                        </a:tabLst>
                      </a:pPr>
                      <a:r>
                        <a:rPr sz="1600">
                          <a:latin typeface="Times"/>
                          <a:ea typeface="Times"/>
                          <a:cs typeface="Times"/>
                          <a:sym typeface="Times"/>
                        </a:rPr>
                        <a:t>	Weave
	Calico
	Flannel
	Canal
	Romana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rPr sz="1600"/>
                        <a:t>基于容器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543305">
              <a:defRPr sz="7440">
                <a:solidFill>
                  <a:srgbClr val="FFFFFF"/>
                </a:solidFill>
              </a:defRPr>
            </a:lvl1pPr>
          </a:lstStyle>
          <a:p>
            <a:pPr/>
            <a:r>
              <a:t>安全</a:t>
            </a:r>
          </a:p>
        </p:txBody>
      </p:sp>
      <p:graphicFrame>
        <p:nvGraphicFramePr>
          <p:cNvPr id="453" name="Table 453"/>
          <p:cNvGraphicFramePr/>
          <p:nvPr/>
        </p:nvGraphicFramePr>
        <p:xfrm>
          <a:off x="1110096" y="2091294"/>
          <a:ext cx="10797308" cy="64389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723283"/>
                <a:gridCol w="2301954"/>
                <a:gridCol w="4302514"/>
                <a:gridCol w="2456855"/>
              </a:tblGrid>
              <a:tr h="532709">
                <a:tc>
                  <a:txBody>
                    <a:bodyPr/>
                    <a:lstStyle/>
                    <a:p>
                      <a:pPr indent="228600">
                        <a:defRPr sz="16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Docker Swarm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Google Kubernetes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Apache  Mesos
+ Marathon</a:t>
                      </a:r>
                    </a:p>
                  </a:txBody>
                  <a:tcPr marL="0" marR="0" marT="0" marB="0" anchor="ctr" anchorCtr="0" horzOverflow="overflow"/>
                </a:tc>
              </a:tr>
              <a:tr h="5892800"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安全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600">
                          <a:latin typeface="Times"/>
                          <a:ea typeface="Times"/>
                          <a:cs typeface="Times"/>
                          <a:sym typeface="Times"/>
                        </a:rPr>
                        <a:t>在1.12 中，在每个节点上都运行一个CA 服务器，swarm 绑定CA 并为你管理证书，包括证书循环。CA 服务器可以在默认情况下的节点间启用 TLS 加密。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160421" indent="-160421" algn="l" defTabSz="457200">
                        <a:buSzPct val="100000"/>
                        <a:buChar char="•"/>
                        <a:defRPr sz="1600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t>管理员可以联合service accounts，groups和拥有些限制的用户来定义一个全上下文，控制PodContainers安全上下文的建和验证。</a:t>
                      </a:r>
                    </a:p>
                    <a:p>
                      <a:pPr marL="160421" indent="-160421" algn="l" defTabSz="457200">
                        <a:buSzPct val="100000"/>
                        <a:buChar char="•"/>
                        <a:defRPr sz="1600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t>搜索有漏洞的软件以及获取镜像的元数据</a:t>
                      </a:r>
                    </a:p>
                    <a:p>
                      <a:pPr marL="160421" indent="-160421" algn="l" defTabSz="457200">
                        <a:buSzPct val="100000"/>
                        <a:buChar char="•"/>
                        <a:defRPr sz="1600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t>增加了在运行镜像之前和其他授权中心通信的能力</a:t>
                      </a:r>
                    </a:p>
                    <a:p>
                      <a:pPr marL="160421" indent="-160421" algn="l" defTabSz="457200">
                        <a:buSzPct val="100000"/>
                        <a:buChar char="•"/>
                        <a:defRPr sz="1600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t>AppArmor支持</a:t>
                      </a:r>
                    </a:p>
                    <a:p>
                      <a:pPr marL="160421" indent="-160421" algn="l" defTabSz="457200">
                        <a:buSzPct val="100000"/>
                        <a:buChar char="•"/>
                        <a:defRPr sz="1600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t>扫描容器镜像</a:t>
                      </a:r>
                    </a:p>
                    <a:p>
                      <a:pPr marL="160421" indent="-160421" algn="l" defTabSz="457200">
                        <a:buSzPct val="100000"/>
                        <a:buChar char="•"/>
                        <a:defRPr sz="1600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t>基础设施模块应该通过API server交换数据、修改系统状态，而且只有API server可以访问后端存储（etcd）。</a:t>
                      </a:r>
                    </a:p>
                    <a:p>
                      <a:pPr marL="160421" indent="-160421" algn="l" defTabSz="457200">
                        <a:buSzPct val="100000"/>
                        <a:buChar char="•"/>
                        <a:defRPr sz="1600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t>把用户分为不同的角色：Developers/Project Admins/Administrators。</a:t>
                      </a:r>
                    </a:p>
                    <a:p>
                      <a:pPr marL="160421" indent="-160421" algn="l" defTabSz="457200">
                        <a:buSzPct val="100000"/>
                        <a:buChar char="•"/>
                        <a:defRPr sz="1600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t>允许Developers定义secrets 对象，并在pod启动时关联到相关容器。</a:t>
                      </a:r>
                    </a:p>
                    <a:p>
                      <a:pPr marL="160421" indent="-160421" algn="l" defTabSz="457200">
                        <a:buSzPct val="100000"/>
                        <a:buChar char="•"/>
                        <a:defRPr sz="1600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t>API server 支持证书、token、和基本信息三种认证方式。</a:t>
                      </a:r>
                    </a:p>
                    <a:p>
                      <a:pPr marL="160421" indent="-160421" algn="l" defTabSz="457200">
                        <a:buSzPct val="100000"/>
                        <a:buChar char="•"/>
                        <a:defRPr sz="1600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t>通过apiserver的安全端口，authorization会应用到所有http的请求上</a:t>
                      </a:r>
                    </a:p>
                    <a:p>
                      <a:pPr marL="160421" indent="-160421" algn="l" defTabSz="457200">
                        <a:buSzPct val="100000"/>
                        <a:buChar char="•"/>
                        <a:defRPr sz="1600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t>AlwaysDeny、AlwaysAllow、ABAC三种模式，其他需求可以自己实现Authorizer接口。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600">
                          <a:solidFill>
                            <a:srgbClr val="323333"/>
                          </a:solidFill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defRPr>
                      </a:pPr>
                      <a:r>
                        <a:t>通信提供 SSL 加密支持</a:t>
                      </a:r>
                    </a:p>
                    <a:p>
                      <a:pPr algn="l" defTabSz="457200">
                        <a:defRPr sz="1400">
                          <a:solidFill>
                            <a:srgbClr val="323333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pPr>
                      <a:r>
                        <a:t>授权验证机制</a:t>
                      </a:r>
                    </a:p>
                    <a:p>
                      <a:pPr algn="l" defTabSz="457200">
                        <a:defRPr sz="1400">
                          <a:solidFill>
                            <a:srgbClr val="323333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pPr>
                      <a:r>
                        <a:t>配置 ACLs 来限制用户只能在 WebUI/API 看到自己的任务</a:t>
                      </a:r>
                    </a:p>
                    <a:p>
                      <a:pPr algn="l" defTabSz="457200">
                        <a:defRPr sz="1400">
                          <a:solidFill>
                            <a:srgbClr val="323333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pPr>
                      <a:r>
                        <a:t>通过authorizer 接口添加自己特有的安全策略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7" name="Table 457"/>
          <p:cNvGraphicFramePr/>
          <p:nvPr/>
        </p:nvGraphicFramePr>
        <p:xfrm>
          <a:off x="1988118" y="2886983"/>
          <a:ext cx="9533841" cy="533015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2380285"/>
                <a:gridCol w="2380285"/>
                <a:gridCol w="2380285"/>
                <a:gridCol w="2380285"/>
              </a:tblGrid>
              <a:tr h="886241">
                <a:tc>
                  <a:txBody>
                    <a:bodyPr/>
                    <a:lstStyle/>
                    <a:p>
                      <a:pPr indent="228600"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Docker Swarm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Google Kubernetes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Apache Mesos</a:t>
                      </a:r>
                    </a:p>
                  </a:txBody>
                  <a:tcPr marL="0" marR="0" marT="0" marB="0" anchor="ctr" anchorCtr="0" horzOverflow="overflow"/>
                </a:tc>
              </a:tr>
              <a:tr h="886241"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Stargazers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t>36902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t>18427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t>2708</a:t>
                      </a:r>
                    </a:p>
                  </a:txBody>
                  <a:tcPr marL="0" marR="0" marT="0" marB="0" anchor="ctr" anchorCtr="0" horzOverflow="overflow"/>
                </a:tc>
              </a:tr>
              <a:tr h="886241"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Forks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t>10923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t>6068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t>1083</a:t>
                      </a:r>
                    </a:p>
                  </a:txBody>
                  <a:tcPr marL="0" marR="0" marT="0" marB="0" anchor="ctr" anchorCtr="0" horzOverflow="overflow"/>
                </a:tc>
              </a:tr>
              <a:tr h="886241"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commits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t>29015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t>39186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t>10516</a:t>
                      </a:r>
                    </a:p>
                  </a:txBody>
                  <a:tcPr marL="0" marR="0" marT="0" marB="0" anchor="ctr" anchorCtr="0" horzOverflow="overflow"/>
                </a:tc>
              </a:tr>
              <a:tr h="886241"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releases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t>170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t>194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t>173</a:t>
                      </a:r>
                    </a:p>
                  </a:txBody>
                  <a:tcPr marL="0" marR="0" marT="0" marB="0" anchor="ctr" anchorCtr="0" horzOverflow="overflow"/>
                </a:tc>
              </a:tr>
              <a:tr h="886241"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contributors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t>1561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t>965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t>222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458" name="Shape 458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543305">
              <a:defRPr sz="7440">
                <a:solidFill>
                  <a:srgbClr val="FFFFFF"/>
                </a:solidFill>
              </a:defRPr>
            </a:lvl1pPr>
          </a:lstStyle>
          <a:p>
            <a:pPr/>
            <a:r>
              <a:t>开源社区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543305">
              <a:defRPr sz="7440">
                <a:solidFill>
                  <a:srgbClr val="FFFFFF"/>
                </a:solidFill>
              </a:defRPr>
            </a:lvl1pPr>
          </a:lstStyle>
          <a:p>
            <a:pPr/>
            <a:r>
              <a:t>综合对比</a:t>
            </a:r>
          </a:p>
        </p:txBody>
      </p:sp>
      <p:graphicFrame>
        <p:nvGraphicFramePr>
          <p:cNvPr id="461" name="Table 461"/>
          <p:cNvGraphicFramePr/>
          <p:nvPr/>
        </p:nvGraphicFramePr>
        <p:xfrm>
          <a:off x="1275563" y="2816364"/>
          <a:ext cx="10466374" cy="468206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312132"/>
                <a:gridCol w="2891034"/>
                <a:gridCol w="3405972"/>
                <a:gridCol w="2844533"/>
              </a:tblGrid>
              <a:tr h="933871">
                <a:tc>
                  <a:txBody>
                    <a:bodyPr/>
                    <a:lstStyle/>
                    <a:p>
                      <a:pPr indent="228600">
                        <a:defRPr sz="16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Docker Swarm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Google Kubernetes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Apache  Mesos
+ Marathon</a:t>
                      </a:r>
                    </a:p>
                  </a:txBody>
                  <a:tcPr marL="0" marR="0" marT="0" marB="0" anchor="ctr" anchorCtr="0" horzOverflow="overflow"/>
                </a:tc>
              </a:tr>
              <a:tr h="3378727"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优势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600">
                          <a:latin typeface="Times"/>
                          <a:ea typeface="Times"/>
                          <a:cs typeface="Times"/>
                          <a:sym typeface="Times"/>
                        </a:rPr>
                        <a:t>swarm API兼容docker API，是插件式框架，自身轻量，同时架构简单，学习成本低，部署运维成本较低，二次开发成本都比较低。
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600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t>容器的高可用性，集群的精细管理，复杂的网络场景。</a:t>
                      </a:r>
                    </a:p>
                    <a:p>
                      <a:pPr algn="l" defTabSz="457200">
                        <a:defRPr sz="1400"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pPr>
                      <a:r>
                        <a:t>积累了大量分布式、服务化系统架构的最佳实践，对微服务有完整的抽象。</a:t>
                      </a:r>
                    </a:p>
                    <a:p>
                      <a:pPr algn="l" defTabSz="457200">
                        <a:defRPr sz="1400"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pPr>
                      <a:r>
                        <a:t>支持扩展有状态应用Petset</a:t>
                      </a:r>
                    </a:p>
                    <a:p>
                      <a:pPr algn="l" defTabSz="457200">
                        <a:defRPr sz="1400"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pPr>
                      <a:r>
                        <a:t>支持跨区域、跨云创建副本 ReplicaSets</a:t>
                      </a:r>
                    </a:p>
                    <a:p>
                      <a:pPr algn="l" defTabSz="457200">
                        <a:defRPr b="1" sz="1400">
                          <a:solidFill>
                            <a:srgbClr val="323333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pPr>
                      <a:r>
                        <a:t>GPU 支持</a:t>
                      </a:r>
                    </a:p>
                    <a:p>
                      <a:pPr algn="l" defTabSz="457200">
                        <a:defRPr sz="1600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t>基于容器，而不是docker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600">
                          <a:latin typeface="Times"/>
                          <a:ea typeface="Times"/>
                          <a:cs typeface="Times"/>
                          <a:sym typeface="Times"/>
                        </a:rPr>
                        <a:t>适合生产环节的、简单而强大的方式
适合大规模集群环境
支持超售：资源估算和服务质量（QoS）控制
GPU 支持
可与其他框架资源共享，提高利用率
相对成熟稳定，大量生产实践
基于资源调度</a:t>
                      </a:r>
                    </a:p>
                  </a:txBody>
                  <a:tcPr marL="0" marR="0" marT="0" marB="0" anchor="ctr" anchorCtr="0" horzOverflow="overflow"/>
                </a:tc>
              </a:tr>
              <a:tr h="1268335"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劣势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600">
                          <a:latin typeface="Times"/>
                          <a:ea typeface="Times"/>
                          <a:cs typeface="Times"/>
                          <a:sym typeface="Times"/>
                        </a:rPr>
                        <a:t>基于docker
相对没有其他两个稳定，无大量生产实践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600">
                          <a:latin typeface="Times"/>
                          <a:ea typeface="Times"/>
                          <a:cs typeface="Times"/>
                          <a:sym typeface="Times"/>
                        </a:rPr>
                        <a:t>学习曲线陡峭，运维的成本相对高点。不够简单，可能成为负担。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600">
                          <a:latin typeface="Times"/>
                          <a:ea typeface="Times"/>
                          <a:cs typeface="Times"/>
                          <a:sym typeface="Times"/>
                        </a:rPr>
                        <a:t>语言太多，增加维护难度
对微服务没有进行抽象,社区不活跃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2978823" y="4483099"/>
            <a:ext cx="754380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b="1" sz="39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容器调度产生的背景及生态圈现状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/>
        </p:nvSpPr>
        <p:spPr>
          <a:xfrm>
            <a:off x="3473450" y="4698086"/>
            <a:ext cx="5067300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b="1" sz="3900">
                <a:solidFill>
                  <a:schemeClr val="accent1">
                    <a:satOff val="-36923"/>
                    <a:lumOff val="30882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未来的发展及实践建议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554990">
              <a:defRPr sz="7600">
                <a:solidFill>
                  <a:srgbClr val="FFFFFF"/>
                </a:solidFill>
              </a:defRPr>
            </a:lvl1pPr>
          </a:lstStyle>
          <a:p>
            <a:pPr/>
            <a:r>
              <a:t>Apache Mesos Roadmap</a:t>
            </a:r>
          </a:p>
        </p:txBody>
      </p:sp>
      <p:pic>
        <p:nvPicPr>
          <p:cNvPr id="46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985" y="2289594"/>
            <a:ext cx="9904830" cy="62611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560831">
              <a:defRPr sz="7679">
                <a:solidFill>
                  <a:srgbClr val="FFFFFF"/>
                </a:solidFill>
              </a:defRPr>
            </a:lvl1pPr>
          </a:lstStyle>
          <a:p>
            <a:pPr/>
            <a:r>
              <a:t>Docker Swarm Roadmap</a:t>
            </a:r>
          </a:p>
        </p:txBody>
      </p:sp>
      <p:sp>
        <p:nvSpPr>
          <p:cNvPr id="471" name="Shape 471"/>
          <p:cNvSpPr/>
          <p:nvPr/>
        </p:nvSpPr>
        <p:spPr>
          <a:xfrm>
            <a:off x="1130792" y="2372166"/>
            <a:ext cx="11062463" cy="635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b="1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Scheduler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	•	Virtual Container ID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	•	Rebalancing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	•	Global scheduling</a:t>
            </a:r>
          </a:p>
          <a:p>
            <a:pPr algn="l" defTabSz="457200">
              <a:defRPr b="1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algn="l" defTabSz="457200">
              <a:defRPr b="1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Leader Election (Distributed State)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	•	Shared state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	•	Master election</a:t>
            </a:r>
          </a:p>
          <a:p>
            <a:pPr algn="l" defTabSz="457200">
              <a:defRPr b="1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algn="l" defTabSz="457200">
              <a:defRPr b="1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API Matching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	•	Bring Swarm API on par with Docker API as much as possible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	•	Use labels instead of env variable for constraints and affinity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	•	Open a few PRs on docker/docker to display labels in 「docker ps」and「docker images」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algn="l" defTabSz="457200">
              <a:defRPr b="1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Networking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	•	Integrate Swarm with </a:t>
            </a:r>
            <a:r>
              <a:rPr>
                <a:hlinkClick r:id="rId2" invalidUrl="" action="" tgtFrame="" tooltip="" history="1" highlightClick="0" endSnd="0"/>
              </a:rPr>
              <a:t>Docker Networking</a:t>
            </a:r>
            <a:r>
              <a:t>.</a:t>
            </a:r>
          </a:p>
          <a:p>
            <a:pPr algn="l" defTabSz="457200">
              <a:defRPr b="1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algn="l" defTabSz="457200">
              <a:defRPr b="1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Extensibility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	•	Cluster Drivers </a:t>
            </a:r>
            <a:r>
              <a:rPr>
                <a:hlinkClick r:id="rId3" invalidUrl="" action="" tgtFrame="" tooltip="" history="1" highlightClick="0" endSnd="0"/>
              </a:rPr>
              <a:t>#393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	•	Mesos implementation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467359">
              <a:defRPr sz="6400">
                <a:solidFill>
                  <a:srgbClr val="FFFFFF"/>
                </a:solidFill>
              </a:defRPr>
            </a:lvl1pPr>
          </a:lstStyle>
          <a:p>
            <a:pPr/>
            <a:r>
              <a:t>Google Kubernetes Roadmap</a:t>
            </a:r>
          </a:p>
        </p:txBody>
      </p:sp>
      <p:sp>
        <p:nvSpPr>
          <p:cNvPr id="474" name="Shape 474"/>
          <p:cNvSpPr/>
          <p:nvPr/>
        </p:nvSpPr>
        <p:spPr>
          <a:xfrm>
            <a:off x="1131056" y="2810984"/>
            <a:ext cx="4215583" cy="444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Define NodeSpec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ThirdPartyResources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StatefulSets to Beta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Show roles in kubectl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Vertical Scaling of Pods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Federated ConfigMap 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Federated Daemonset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Federated Deployments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etcd v3 API storage backend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Opaque integer resources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Role-based access control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Addon management layer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rkt container engine support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Simplify HA Setup for Master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Monitoring Pipeline Metrics HPA API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Support multiple image types, e.g. OCI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Make PetSets safe during cluster failure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Add support for pod and qos level cgroups</a:t>
            </a:r>
          </a:p>
        </p:txBody>
      </p:sp>
      <p:sp>
        <p:nvSpPr>
          <p:cNvPr id="475" name="Shape 475"/>
          <p:cNvSpPr/>
          <p:nvPr/>
        </p:nvSpPr>
        <p:spPr>
          <a:xfrm>
            <a:off x="5605483" y="2597149"/>
            <a:ext cx="6749284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Redefine the Container Runtime Interface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Support Windows Server Containers for K8s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Easier installation through componentconfig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Dashboard UI: show all user facing resources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Authenticated/Authorized access to kubelet API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Support deleting previous objects in `kubectl apply`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Support services that reference an external service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Dramatically Simplify Kubernetes Cluster Creation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Improve responsiveness of kubelet eviction module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Enable userns support for containers launched by kubelet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GCP Cloud Provider: Source IP preservation for Virtual IPs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Arbitrary/Custom Metrics in the Horizontal Pod Autoscaler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Accounting and feasibility for opaque integer resources in the API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Federation: Support generalized deletions, including cascading and ...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It should be fast and painless to deploy a Federation of Kubernetes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Allow deployments to correctly indicate they are failing to deploy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Communicate replica set and deployment status via conditions</a:t>
            </a:r>
          </a:p>
          <a:p>
            <a:pPr marL="160421" indent="-160421" algn="l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t>Performance and scale improvements to core infrastructure and clients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/>
          <p:nvPr/>
        </p:nvSpPr>
        <p:spPr>
          <a:xfrm>
            <a:off x="1877891" y="3177823"/>
            <a:ext cx="4962722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200000"/>
              </a:lnSpc>
              <a:defRPr sz="2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1.自身团队的技术水平和技术栈</a:t>
            </a:r>
          </a:p>
          <a:p>
            <a:pPr algn="l" defTabSz="457200">
              <a:lnSpc>
                <a:spcPct val="200000"/>
              </a:lnSpc>
              <a:defRPr sz="2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2.生产环境的规模</a:t>
            </a:r>
          </a:p>
          <a:p>
            <a:pPr algn="l" defTabSz="457200">
              <a:lnSpc>
                <a:spcPct val="200000"/>
              </a:lnSpc>
              <a:defRPr sz="2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3.业务系统的需求</a:t>
            </a:r>
          </a:p>
          <a:p>
            <a:pPr algn="l" defTabSz="457200">
              <a:lnSpc>
                <a:spcPct val="200000"/>
              </a:lnSpc>
              <a:defRPr sz="2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4.社区生态发展</a:t>
            </a:r>
          </a:p>
        </p:txBody>
      </p:sp>
      <p:sp>
        <p:nvSpPr>
          <p:cNvPr id="478" name="Shape 478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543305">
              <a:defRPr sz="7440">
                <a:solidFill>
                  <a:srgbClr val="FFFFFF"/>
                </a:solidFill>
              </a:defRPr>
            </a:lvl1pPr>
          </a:lstStyle>
          <a:p>
            <a:pPr/>
            <a:r>
              <a:t>选择建议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543305">
              <a:defRPr sz="7440">
                <a:solidFill>
                  <a:srgbClr val="FFFFFF"/>
                </a:solidFill>
              </a:defRPr>
            </a:lvl1pPr>
          </a:lstStyle>
          <a:p>
            <a:pPr/>
            <a:r>
              <a:t>评估指标</a:t>
            </a:r>
          </a:p>
        </p:txBody>
      </p:sp>
      <p:graphicFrame>
        <p:nvGraphicFramePr>
          <p:cNvPr id="483" name="Table 483"/>
          <p:cNvGraphicFramePr/>
          <p:nvPr/>
        </p:nvGraphicFramePr>
        <p:xfrm>
          <a:off x="1122652" y="2637446"/>
          <a:ext cx="10746772" cy="55243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789011"/>
                <a:gridCol w="1789011"/>
                <a:gridCol w="1789011"/>
                <a:gridCol w="1789011"/>
                <a:gridCol w="1789011"/>
                <a:gridCol w="1789011"/>
              </a:tblGrid>
              <a:tr h="688956">
                <a:tc rowSpan="4">
                  <a:txBody>
                    <a:bodyPr/>
                    <a:lstStyle/>
                    <a:p>
                      <a:pPr indent="228600"/>
                      <a:r>
                        <a:t>性能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355600" algn="l"/>
                          <a:tab pos="711200" algn="l"/>
                          <a:tab pos="1079500" algn="l"/>
                          <a:tab pos="1435100" algn="l"/>
                          <a:tab pos="1790700" algn="l"/>
                          <a:tab pos="2159000" algn="l"/>
                          <a:tab pos="2514600" algn="l"/>
                          <a:tab pos="2870200" algn="l"/>
                          <a:tab pos="3238500" algn="l"/>
                          <a:tab pos="3594100" algn="l"/>
                          <a:tab pos="3949700" algn="l"/>
                          <a:tab pos="4318000" algn="l"/>
                        </a:tabLst>
                      </a:pPr>
                      <a:r>
                        <a:rPr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高可用性</a:t>
                      </a:r>
                    </a:p>
                  </a:txBody>
                  <a:tcPr marL="0" marR="0" marT="0" marB="0" anchor="ctr" anchorCtr="0" horzOverflow="overflow"/>
                </a:tc>
                <a:tc rowSpan="4">
                  <a:txBody>
                    <a:bodyPr/>
                    <a:lstStyle/>
                    <a:p>
                      <a:pPr defTabSz="457200">
                        <a:tabLst>
                          <a:tab pos="355600" algn="l"/>
                          <a:tab pos="711200" algn="l"/>
                          <a:tab pos="1079500" algn="l"/>
                          <a:tab pos="1435100" algn="l"/>
                          <a:tab pos="1790700" algn="l"/>
                          <a:tab pos="2159000" algn="l"/>
                          <a:tab pos="2514600" algn="l"/>
                          <a:tab pos="2870200" algn="l"/>
                          <a:tab pos="3238500" algn="l"/>
                          <a:tab pos="3594100" algn="l"/>
                          <a:tab pos="3949700" algn="l"/>
                          <a:tab pos="4318000" algn="l"/>
                        </a:tabLst>
                      </a:pPr>
                      <a:r>
                        <a:rPr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可落地性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79500" algn="l"/>
                          <a:tab pos="1435100" algn="l"/>
                          <a:tab pos="1790700" algn="l"/>
                          <a:tab pos="2159000" algn="l"/>
                          <a:tab pos="2514600" algn="l"/>
                          <a:tab pos="2870200" algn="l"/>
                          <a:tab pos="3238500" algn="l"/>
                          <a:tab pos="3594100" algn="l"/>
                          <a:tab pos="3949700" algn="l"/>
                          <a:tab pos="4318000" algn="l"/>
                        </a:tabLst>
                      </a:pPr>
                      <a:r>
                        <a:rPr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兼容性</a:t>
                      </a:r>
                    </a:p>
                  </a:txBody>
                  <a:tcPr marL="0" marR="0" marT="0" marB="0" anchor="ctr" anchorCtr="0" horzOverflow="overflow"/>
                </a:tc>
                <a:tc rowSpan="8">
                  <a:txBody>
                    <a:bodyPr/>
                    <a:lstStyle/>
                    <a:p>
                      <a:pPr defTabSz="457200">
                        <a:tabLst>
                          <a:tab pos="355600" algn="l"/>
                          <a:tab pos="711200" algn="l"/>
                          <a:tab pos="1079500" algn="l"/>
                          <a:tab pos="1435100" algn="l"/>
                          <a:tab pos="1790700" algn="l"/>
                          <a:tab pos="2159000" algn="l"/>
                          <a:tab pos="2514600" algn="l"/>
                          <a:tab pos="2870200" algn="l"/>
                          <a:tab pos="3238500" algn="l"/>
                          <a:tab pos="3594100" algn="l"/>
                          <a:tab pos="3949700" algn="l"/>
                          <a:tab pos="4318000" algn="l"/>
                        </a:tabLst>
                      </a:pPr>
                      <a:r>
                        <a:rPr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社区成熟度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79500" algn="l"/>
                          <a:tab pos="1435100" algn="l"/>
                          <a:tab pos="1790700" algn="l"/>
                          <a:tab pos="2159000" algn="l"/>
                          <a:tab pos="2514600" algn="l"/>
                          <a:tab pos="2870200" algn="l"/>
                          <a:tab pos="3238500" algn="l"/>
                          <a:tab pos="3594100" algn="l"/>
                          <a:tab pos="3949700" algn="l"/>
                          <a:tab pos="4318000" algn="l"/>
                        </a:tabLst>
                      </a:pPr>
                      <a:r>
                        <a:rPr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组织架构</a:t>
                      </a:r>
                    </a:p>
                  </a:txBody>
                  <a:tcPr marL="0" marR="0" marT="0" marB="0" anchor="ctr" anchorCtr="0" horzOverflow="overflow"/>
                </a:tc>
              </a:tr>
              <a:tr h="688956">
                <a:tc vMerge="1">
                  <a:tcPr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355600" algn="l"/>
                          <a:tab pos="711200" algn="l"/>
                          <a:tab pos="1079500" algn="l"/>
                          <a:tab pos="1435100" algn="l"/>
                          <a:tab pos="1790700" algn="l"/>
                          <a:tab pos="2159000" algn="l"/>
                          <a:tab pos="2514600" algn="l"/>
                          <a:tab pos="2870200" algn="l"/>
                          <a:tab pos="3238500" algn="l"/>
                          <a:tab pos="3594100" algn="l"/>
                          <a:tab pos="3949700" algn="l"/>
                          <a:tab pos="4318000" algn="l"/>
                        </a:tabLst>
                      </a:pPr>
                      <a:r>
                        <a:rPr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稳定性</a:t>
                      </a:r>
                    </a:p>
                  </a:txBody>
                  <a:tcPr marL="0" marR="0" marT="0" marB="0" anchor="ctr" anchorCtr="0" horzOverflow="overflow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79500" algn="l"/>
                          <a:tab pos="1435100" algn="l"/>
                          <a:tab pos="1790700" algn="l"/>
                          <a:tab pos="2159000" algn="l"/>
                          <a:tab pos="2514600" algn="l"/>
                          <a:tab pos="2870200" algn="l"/>
                          <a:tab pos="3238500" algn="l"/>
                          <a:tab pos="3594100" algn="l"/>
                          <a:tab pos="3949700" algn="l"/>
                          <a:tab pos="4318000" algn="l"/>
                        </a:tabLst>
                      </a:pPr>
                      <a:r>
                        <a:rPr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替换性</a:t>
                      </a:r>
                    </a:p>
                  </a:txBody>
                  <a:tcPr marL="0" marR="0" marT="0" marB="0" anchor="ctr" anchorCtr="0" horzOverflow="overflow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79500" algn="l"/>
                          <a:tab pos="1435100" algn="l"/>
                          <a:tab pos="1790700" algn="l"/>
                          <a:tab pos="2159000" algn="l"/>
                          <a:tab pos="2514600" algn="l"/>
                          <a:tab pos="2870200" algn="l"/>
                          <a:tab pos="3238500" algn="l"/>
                          <a:tab pos="3594100" algn="l"/>
                          <a:tab pos="3949700" algn="l"/>
                          <a:tab pos="4318000" algn="l"/>
                        </a:tabLst>
                      </a:pPr>
                      <a:r>
                        <a:rPr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组织成员</a:t>
                      </a:r>
                    </a:p>
                  </a:txBody>
                  <a:tcPr marL="0" marR="0" marT="0" marB="0" anchor="ctr" anchorCtr="0" horzOverflow="overflow"/>
                </a:tc>
              </a:tr>
              <a:tr h="688956">
                <a:tc vMerge="1">
                  <a:tcPr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355600" algn="l"/>
                          <a:tab pos="711200" algn="l"/>
                          <a:tab pos="1079500" algn="l"/>
                          <a:tab pos="1435100" algn="l"/>
                          <a:tab pos="1790700" algn="l"/>
                          <a:tab pos="2159000" algn="l"/>
                          <a:tab pos="2514600" algn="l"/>
                          <a:tab pos="2870200" algn="l"/>
                          <a:tab pos="3238500" algn="l"/>
                          <a:tab pos="3594100" algn="l"/>
                          <a:tab pos="3949700" algn="l"/>
                          <a:tab pos="4318000" algn="l"/>
                        </a:tabLst>
                      </a:pPr>
                      <a:r>
                        <a:rPr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安全性</a:t>
                      </a:r>
                    </a:p>
                  </a:txBody>
                  <a:tcPr marL="0" marR="0" marT="0" marB="0" anchor="ctr" anchorCtr="0" horzOverflow="overflow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79500" algn="l"/>
                          <a:tab pos="1435100" algn="l"/>
                          <a:tab pos="1790700" algn="l"/>
                          <a:tab pos="2159000" algn="l"/>
                          <a:tab pos="2514600" algn="l"/>
                          <a:tab pos="2870200" algn="l"/>
                          <a:tab pos="3238500" algn="l"/>
                          <a:tab pos="3594100" algn="l"/>
                          <a:tab pos="3949700" algn="l"/>
                          <a:tab pos="4318000" algn="l"/>
                        </a:tabLst>
                      </a:pPr>
                      <a:r>
                        <a:rPr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易用性</a:t>
                      </a:r>
                    </a:p>
                  </a:txBody>
                  <a:tcPr marL="0" marR="0" marT="0" marB="0" anchor="ctr" anchorCtr="0" horzOverflow="overflow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79500" algn="l"/>
                          <a:tab pos="1435100" algn="l"/>
                          <a:tab pos="1790700" algn="l"/>
                          <a:tab pos="2159000" algn="l"/>
                          <a:tab pos="2514600" algn="l"/>
                          <a:tab pos="2870200" algn="l"/>
                          <a:tab pos="3238500" algn="l"/>
                          <a:tab pos="3594100" algn="l"/>
                          <a:tab pos="3949700" algn="l"/>
                          <a:tab pos="4318000" algn="l"/>
                        </a:tabLst>
                      </a:pPr>
                      <a:r>
                        <a:rPr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社区管理</a:t>
                      </a:r>
                    </a:p>
                  </a:txBody>
                  <a:tcPr marL="0" marR="0" marT="0" marB="0" anchor="ctr" anchorCtr="0" horzOverflow="overflow"/>
                </a:tc>
              </a:tr>
              <a:tr h="688956">
                <a:tc vMerge="1">
                  <a:tcPr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355600" algn="l"/>
                          <a:tab pos="711200" algn="l"/>
                          <a:tab pos="1079500" algn="l"/>
                          <a:tab pos="1435100" algn="l"/>
                          <a:tab pos="1790700" algn="l"/>
                          <a:tab pos="2159000" algn="l"/>
                          <a:tab pos="2514600" algn="l"/>
                          <a:tab pos="2870200" algn="l"/>
                          <a:tab pos="3238500" algn="l"/>
                          <a:tab pos="3594100" algn="l"/>
                          <a:tab pos="3949700" algn="l"/>
                          <a:tab pos="4318000" algn="l"/>
                        </a:tabLst>
                      </a:pPr>
                      <a:r>
                        <a:rPr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高性能</a:t>
                      </a:r>
                    </a:p>
                  </a:txBody>
                  <a:tcPr marL="0" marR="0" marT="0" marB="0" anchor="ctr" anchorCtr="0" horzOverflow="overflow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79500" algn="l"/>
                          <a:tab pos="1435100" algn="l"/>
                          <a:tab pos="1790700" algn="l"/>
                          <a:tab pos="2159000" algn="l"/>
                          <a:tab pos="2514600" algn="l"/>
                          <a:tab pos="2870200" algn="l"/>
                          <a:tab pos="3238500" algn="l"/>
                          <a:tab pos="3594100" algn="l"/>
                          <a:tab pos="3949700" algn="l"/>
                          <a:tab pos="4318000" algn="l"/>
                        </a:tabLst>
                      </a:pPr>
                      <a:r>
                        <a:rPr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灵活性</a:t>
                      </a:r>
                    </a:p>
                  </a:txBody>
                  <a:tcPr marL="0" marR="0" marT="0" marB="0" anchor="ctr" anchorCtr="0" horzOverflow="overflow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79500" algn="l"/>
                          <a:tab pos="1435100" algn="l"/>
                          <a:tab pos="1790700" algn="l"/>
                          <a:tab pos="2159000" algn="l"/>
                          <a:tab pos="2514600" algn="l"/>
                          <a:tab pos="2870200" algn="l"/>
                          <a:tab pos="3238500" algn="l"/>
                          <a:tab pos="3594100" algn="l"/>
                          <a:tab pos="3949700" algn="l"/>
                          <a:tab pos="4318000" algn="l"/>
                        </a:tabLst>
                      </a:pPr>
                      <a:r>
                        <a:rPr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支持度</a:t>
                      </a:r>
                    </a:p>
                  </a:txBody>
                  <a:tcPr marL="0" marR="0" marT="0" marB="0" anchor="ctr" anchorCtr="0" horzOverflow="overflow"/>
                </a:tc>
              </a:tr>
              <a:tr h="688956">
                <a:tc rowSpan="4">
                  <a:txBody>
                    <a:bodyPr/>
                    <a:lstStyle/>
                    <a:p>
                      <a:pPr defTabSz="457200">
                        <a:tabLst>
                          <a:tab pos="355600" algn="l"/>
                          <a:tab pos="711200" algn="l"/>
                          <a:tab pos="1079500" algn="l"/>
                          <a:tab pos="1435100" algn="l"/>
                          <a:tab pos="1790700" algn="l"/>
                          <a:tab pos="2159000" algn="l"/>
                          <a:tab pos="2514600" algn="l"/>
                          <a:tab pos="2870200" algn="l"/>
                          <a:tab pos="3238500" algn="l"/>
                          <a:tab pos="3594100" algn="l"/>
                          <a:tab pos="3949700" algn="l"/>
                          <a:tab pos="4318000" algn="l"/>
                        </a:tabLst>
                      </a:pPr>
                      <a:r>
                        <a:rPr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功能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355600" algn="l"/>
                          <a:tab pos="711200" algn="l"/>
                          <a:tab pos="1079500" algn="l"/>
                          <a:tab pos="1435100" algn="l"/>
                          <a:tab pos="1790700" algn="l"/>
                          <a:tab pos="2159000" algn="l"/>
                          <a:tab pos="2514600" algn="l"/>
                          <a:tab pos="2870200" algn="l"/>
                          <a:tab pos="3238500" algn="l"/>
                          <a:tab pos="3594100" algn="l"/>
                          <a:tab pos="3949700" algn="l"/>
                          <a:tab pos="4318000" algn="l"/>
                        </a:tabLst>
                      </a:pPr>
                      <a:r>
                        <a:rPr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对外接口</a:t>
                      </a:r>
                    </a:p>
                  </a:txBody>
                  <a:tcPr marL="0" marR="0" marT="0" marB="0" anchor="ctr" anchorCtr="0" horzOverflow="overflow"/>
                </a:tc>
                <a:tc rowSpan="4">
                  <a:txBody>
                    <a:bodyPr/>
                    <a:lstStyle/>
                    <a:p>
                      <a:pPr indent="228600"/>
                      <a:r>
                        <a:t>应用及发展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79500" algn="l"/>
                          <a:tab pos="1435100" algn="l"/>
                          <a:tab pos="1790700" algn="l"/>
                          <a:tab pos="2159000" algn="l"/>
                          <a:tab pos="2514600" algn="l"/>
                          <a:tab pos="2870200" algn="l"/>
                          <a:tab pos="3238500" algn="l"/>
                          <a:tab pos="3594100" algn="l"/>
                          <a:tab pos="3949700" algn="l"/>
                          <a:tab pos="4318000" algn="l"/>
                        </a:tabLst>
                      </a:pPr>
                      <a:r>
                        <a:rPr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商业公司支持度</a:t>
                      </a:r>
                    </a:p>
                  </a:txBody>
                  <a:tcPr marL="0" marR="0" marT="0" marB="0" anchor="ctr" anchorCtr="0" horzOverflow="overflow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79500" algn="l"/>
                          <a:tab pos="1435100" algn="l"/>
                          <a:tab pos="1790700" algn="l"/>
                          <a:tab pos="2159000" algn="l"/>
                          <a:tab pos="2514600" algn="l"/>
                          <a:tab pos="2870200" algn="l"/>
                          <a:tab pos="3238500" algn="l"/>
                          <a:tab pos="3594100" algn="l"/>
                          <a:tab pos="3949700" algn="l"/>
                          <a:tab pos="4318000" algn="l"/>
                        </a:tabLst>
                      </a:pPr>
                      <a:r>
                        <a:rPr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活跃度</a:t>
                      </a:r>
                    </a:p>
                  </a:txBody>
                  <a:tcPr marL="0" marR="0" marT="0" marB="0" anchor="ctr" anchorCtr="0" horzOverflow="overflow"/>
                </a:tc>
              </a:tr>
              <a:tr h="688956">
                <a:tc vMerge="1">
                  <a:tcPr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355600" algn="l"/>
                          <a:tab pos="711200" algn="l"/>
                          <a:tab pos="1079500" algn="l"/>
                          <a:tab pos="1435100" algn="l"/>
                          <a:tab pos="1790700" algn="l"/>
                          <a:tab pos="2159000" algn="l"/>
                          <a:tab pos="2514600" algn="l"/>
                          <a:tab pos="2870200" algn="l"/>
                          <a:tab pos="3238500" algn="l"/>
                          <a:tab pos="3594100" algn="l"/>
                          <a:tab pos="3949700" algn="l"/>
                          <a:tab pos="4318000" algn="l"/>
                        </a:tabLst>
                      </a:pPr>
                      <a:r>
                        <a:rPr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可扩展性</a:t>
                      </a:r>
                    </a:p>
                  </a:txBody>
                  <a:tcPr marL="0" marR="0" marT="0" marB="0" anchor="ctr" anchorCtr="0" horzOverflow="overflow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79500" algn="l"/>
                          <a:tab pos="1435100" algn="l"/>
                          <a:tab pos="1790700" algn="l"/>
                          <a:tab pos="2159000" algn="l"/>
                          <a:tab pos="2514600" algn="l"/>
                          <a:tab pos="2870200" algn="l"/>
                          <a:tab pos="3238500" algn="l"/>
                          <a:tab pos="3594100" algn="l"/>
                          <a:tab pos="3949700" algn="l"/>
                          <a:tab pos="4318000" algn="l"/>
                        </a:tabLst>
                      </a:pPr>
                      <a:r>
                        <a:rPr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企业应用案例</a:t>
                      </a:r>
                    </a:p>
                  </a:txBody>
                  <a:tcPr marL="0" marR="0" marT="0" marB="0" anchor="ctr" anchorCtr="0" horzOverflow="overflow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79500" algn="l"/>
                          <a:tab pos="1435100" algn="l"/>
                          <a:tab pos="1790700" algn="l"/>
                          <a:tab pos="2159000" algn="l"/>
                          <a:tab pos="2514600" algn="l"/>
                          <a:tab pos="2870200" algn="l"/>
                          <a:tab pos="3238500" algn="l"/>
                          <a:tab pos="3594100" algn="l"/>
                          <a:tab pos="3949700" algn="l"/>
                          <a:tab pos="4318000" algn="l"/>
                        </a:tabLst>
                      </a:pPr>
                      <a:r>
                        <a:rPr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软件下载量</a:t>
                      </a:r>
                    </a:p>
                  </a:txBody>
                  <a:tcPr marL="0" marR="0" marT="0" marB="0" anchor="ctr" anchorCtr="0" horzOverflow="overflow"/>
                </a:tc>
              </a:tr>
              <a:tr h="688956">
                <a:tc vMerge="1">
                  <a:tcPr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355600" algn="l"/>
                          <a:tab pos="711200" algn="l"/>
                          <a:tab pos="1079500" algn="l"/>
                          <a:tab pos="1435100" algn="l"/>
                          <a:tab pos="1790700" algn="l"/>
                          <a:tab pos="2159000" algn="l"/>
                          <a:tab pos="2514600" algn="l"/>
                          <a:tab pos="2870200" algn="l"/>
                          <a:tab pos="3238500" algn="l"/>
                          <a:tab pos="3594100" algn="l"/>
                          <a:tab pos="3949700" algn="l"/>
                          <a:tab pos="4318000" algn="l"/>
                        </a:tabLst>
                      </a:pPr>
                      <a:r>
                        <a:rPr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可管理性</a:t>
                      </a:r>
                    </a:p>
                  </a:txBody>
                  <a:tcPr marL="0" marR="0" marT="0" marB="0" anchor="ctr" anchorCtr="0" horzOverflow="overflow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79500" algn="l"/>
                          <a:tab pos="1435100" algn="l"/>
                          <a:tab pos="1790700" algn="l"/>
                          <a:tab pos="2159000" algn="l"/>
                          <a:tab pos="2514600" algn="l"/>
                          <a:tab pos="2870200" algn="l"/>
                          <a:tab pos="3238500" algn="l"/>
                          <a:tab pos="3594100" algn="l"/>
                          <a:tab pos="3949700" algn="l"/>
                          <a:tab pos="4318000" algn="l"/>
                        </a:tabLst>
                      </a:pPr>
                      <a:r>
                        <a:rPr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未来路线规则</a:t>
                      </a:r>
                    </a:p>
                  </a:txBody>
                  <a:tcPr marL="0" marR="0" marT="0" marB="0" anchor="ctr" anchorCtr="0" horzOverflow="overflow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79500" algn="l"/>
                          <a:tab pos="1435100" algn="l"/>
                          <a:tab pos="1790700" algn="l"/>
                          <a:tab pos="2159000" algn="l"/>
                          <a:tab pos="2514600" algn="l"/>
                          <a:tab pos="2870200" algn="l"/>
                          <a:tab pos="3238500" algn="l"/>
                          <a:tab pos="3594100" algn="l"/>
                          <a:tab pos="3949700" algn="l"/>
                          <a:tab pos="4318000" algn="l"/>
                        </a:tabLst>
                      </a:pPr>
                      <a:r>
                        <a:rPr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版本发布周期</a:t>
                      </a:r>
                    </a:p>
                  </a:txBody>
                  <a:tcPr marL="0" marR="0" marT="0" marB="0" anchor="ctr" anchorCtr="0" horzOverflow="overflow"/>
                </a:tc>
              </a:tr>
              <a:tr h="688956">
                <a:tc vMerge="1">
                  <a:tcPr/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355600" algn="l"/>
                          <a:tab pos="711200" algn="l"/>
                          <a:tab pos="1079500" algn="l"/>
                          <a:tab pos="1435100" algn="l"/>
                          <a:tab pos="1790700" algn="l"/>
                          <a:tab pos="2159000" algn="l"/>
                          <a:tab pos="2514600" algn="l"/>
                          <a:tab pos="2870200" algn="l"/>
                          <a:tab pos="3238500" algn="l"/>
                          <a:tab pos="3594100" algn="l"/>
                          <a:tab pos="3949700" algn="l"/>
                          <a:tab pos="4318000" algn="l"/>
                        </a:tabLst>
                      </a:pPr>
                      <a:r>
                        <a:rPr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多云平台集成</a:t>
                      </a:r>
                    </a:p>
                  </a:txBody>
                  <a:tcPr marL="0" marR="0" marT="0" marB="0" anchor="ctr" anchorCtr="0" horzOverflow="overflow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79500" algn="l"/>
                          <a:tab pos="1435100" algn="l"/>
                          <a:tab pos="1790700" algn="l"/>
                          <a:tab pos="2159000" algn="l"/>
                          <a:tab pos="2514600" algn="l"/>
                          <a:tab pos="2870200" algn="l"/>
                          <a:tab pos="3238500" algn="l"/>
                          <a:tab pos="3594100" algn="l"/>
                          <a:tab pos="3949700" algn="l"/>
                          <a:tab pos="4318000" algn="l"/>
                        </a:tabLst>
                      </a:pPr>
                      <a:r>
                        <a:rPr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版本正式程度</a:t>
                      </a:r>
                    </a:p>
                  </a:txBody>
                  <a:tcPr marL="0" marR="0" marT="0" marB="0" anchor="ctr" anchorCtr="0" horzOverflow="overflow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79500" algn="l"/>
                          <a:tab pos="1435100" algn="l"/>
                          <a:tab pos="1790700" algn="l"/>
                          <a:tab pos="2159000" algn="l"/>
                          <a:tab pos="2514600" algn="l"/>
                          <a:tab pos="2870200" algn="l"/>
                          <a:tab pos="3238500" algn="l"/>
                          <a:tab pos="3594100" algn="l"/>
                          <a:tab pos="3949700" algn="l"/>
                          <a:tab pos="4318000" algn="l"/>
                        </a:tabLst>
                      </a:pPr>
                      <a:r>
                        <a:rPr>
                          <a:latin typeface="PingFang SC Regular"/>
                          <a:ea typeface="PingFang SC Regular"/>
                          <a:cs typeface="PingFang SC Regular"/>
                          <a:sym typeface="PingFang SC Regular"/>
                        </a:rPr>
                        <a:t>Roadmap清晰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543305">
              <a:defRPr sz="7440">
                <a:solidFill>
                  <a:srgbClr val="FFFFFF"/>
                </a:solidFill>
              </a:defRPr>
            </a:lvl1pPr>
          </a:lstStyle>
          <a:p>
            <a:pPr/>
            <a:r>
              <a:t>验证性测试</a:t>
            </a:r>
          </a:p>
        </p:txBody>
      </p:sp>
      <p:sp>
        <p:nvSpPr>
          <p:cNvPr id="488" name="Shape 488"/>
          <p:cNvSpPr/>
          <p:nvPr/>
        </p:nvSpPr>
        <p:spPr>
          <a:xfrm>
            <a:off x="1849666" y="2974051"/>
            <a:ext cx="4911951" cy="471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40631" indent="-240631" algn="l" defTabSz="457200">
              <a:lnSpc>
                <a:spcPct val="200000"/>
              </a:lnSpc>
              <a:buSzPct val="60000"/>
              <a:buBlip>
                <a:blip r:embed="rId3"/>
              </a:buBlip>
              <a:defRPr sz="24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  </a:t>
            </a:r>
            <a:r>
              <a:rPr>
                <a:latin typeface="PingFang SC Semibold"/>
                <a:ea typeface="PingFang SC Semibold"/>
                <a:cs typeface="PingFang SC Semibold"/>
                <a:sym typeface="PingFang SC Semibold"/>
              </a:rPr>
              <a:t>组件测试</a:t>
            </a:r>
            <a:endParaRPr>
              <a:latin typeface="PingFang SC Semibold"/>
              <a:ea typeface="PingFang SC Semibold"/>
              <a:cs typeface="PingFang SC Semibold"/>
              <a:sym typeface="PingFang SC Semibold"/>
            </a:endParaRPr>
          </a:p>
          <a:p>
            <a:pPr marL="240631" indent="-240631" algn="l" defTabSz="457200">
              <a:lnSpc>
                <a:spcPct val="200000"/>
              </a:lnSpc>
              <a:buSzPct val="60000"/>
              <a:buBlip>
                <a:blip r:embed="rId3"/>
              </a:buBlip>
              <a:defRPr sz="24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rPr>
                <a:latin typeface="PingFang SC Semibold"/>
                <a:ea typeface="PingFang SC Semibold"/>
                <a:cs typeface="PingFang SC Semibold"/>
                <a:sym typeface="PingFang SC Semibold"/>
              </a:rPr>
              <a:t>  性能测试</a:t>
            </a:r>
            <a:endParaRPr>
              <a:latin typeface="PingFang SC Semibold"/>
              <a:ea typeface="PingFang SC Semibold"/>
              <a:cs typeface="PingFang SC Semibold"/>
              <a:sym typeface="PingFang SC Semibold"/>
            </a:endParaRPr>
          </a:p>
          <a:p>
            <a:pPr marL="240631" indent="-240631" algn="l" defTabSz="457200">
              <a:lnSpc>
                <a:spcPct val="200000"/>
              </a:lnSpc>
              <a:buSzPct val="60000"/>
              <a:buBlip>
                <a:blip r:embed="rId3"/>
              </a:buBlip>
              <a:defRPr sz="2400">
                <a:solidFill>
                  <a:srgbClr val="FFFFFF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pPr>
            <a:r>
              <a:t>  </a:t>
            </a:r>
            <a:r>
              <a:t>功能测试</a:t>
            </a:r>
          </a:p>
          <a:p>
            <a:pPr marL="240631" indent="-240631" algn="l" defTabSz="457200">
              <a:lnSpc>
                <a:spcPct val="200000"/>
              </a:lnSpc>
              <a:buSzPct val="60000"/>
              <a:buBlip>
                <a:blip r:embed="rId3"/>
              </a:buBlip>
              <a:defRPr sz="2400">
                <a:solidFill>
                  <a:srgbClr val="FFFFFF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pPr>
            <a:r>
              <a:t>  回归测试</a:t>
            </a:r>
          </a:p>
          <a:p>
            <a:pPr marL="240631" indent="-240631" algn="l" defTabSz="457200">
              <a:lnSpc>
                <a:spcPct val="200000"/>
              </a:lnSpc>
              <a:buSzPct val="60000"/>
              <a:buBlip>
                <a:blip r:embed="rId3"/>
              </a:buBlip>
              <a:defRPr sz="2400">
                <a:solidFill>
                  <a:srgbClr val="FFFFFF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pPr>
            <a:r>
              <a:t>  调度算法测试</a:t>
            </a:r>
          </a:p>
          <a:p>
            <a:pPr marL="240631" indent="-240631" algn="l" defTabSz="457200">
              <a:lnSpc>
                <a:spcPct val="200000"/>
              </a:lnSpc>
              <a:buSzPct val="60000"/>
              <a:buBlip>
                <a:blip r:embed="rId3"/>
              </a:buBlip>
              <a:defRPr sz="24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  </a:t>
            </a:r>
            <a:r>
              <a:rPr>
                <a:latin typeface="PingFang SC Semibold"/>
                <a:ea typeface="PingFang SC Semibold"/>
                <a:cs typeface="PingFang SC Semibold"/>
                <a:sym typeface="PingFang SC Semibold"/>
              </a:rPr>
              <a:t>安全渗透测试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3954" y="3208520"/>
            <a:ext cx="2457451" cy="2457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85574" y="3197724"/>
            <a:ext cx="2479044" cy="2479044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Shape 494"/>
          <p:cNvSpPr/>
          <p:nvPr/>
        </p:nvSpPr>
        <p:spPr>
          <a:xfrm>
            <a:off x="5312092" y="6260141"/>
            <a:ext cx="2380616" cy="1403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Q&amp;A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title" idx="4294967295"/>
          </p:nvPr>
        </p:nvSpPr>
        <p:spPr>
          <a:xfrm>
            <a:off x="952500" y="1255312"/>
            <a:ext cx="11099800" cy="1427002"/>
          </a:xfrm>
          <a:prstGeom prst="rect">
            <a:avLst/>
          </a:prstGeom>
        </p:spPr>
        <p:txBody>
          <a:bodyPr/>
          <a:lstStyle>
            <a:lvl1pPr defTabSz="543305">
              <a:defRPr sz="7440">
                <a:solidFill>
                  <a:srgbClr val="FFFFFF"/>
                </a:solidFill>
              </a:defRPr>
            </a:lvl1pPr>
          </a:lstStyle>
          <a:p>
            <a:pPr/>
            <a:r>
              <a:t>集群调度框架产生的背景</a:t>
            </a:r>
          </a:p>
        </p:txBody>
      </p:sp>
      <p:sp>
        <p:nvSpPr>
          <p:cNvPr id="267" name="Shape 267"/>
          <p:cNvSpPr/>
          <p:nvPr/>
        </p:nvSpPr>
        <p:spPr>
          <a:xfrm>
            <a:off x="1012752" y="2905223"/>
            <a:ext cx="9794253" cy="2353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50000"/>
              </a:lnSpc>
              <a:defRPr sz="23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集群管理整个过程不需人为介入，整个过程通过调度框架自动化运行的</a:t>
            </a:r>
          </a:p>
          <a:p>
            <a:pPr lvl="2" indent="457200" algn="l" defTabSz="457200">
              <a:lnSpc>
                <a:spcPct val="150000"/>
              </a:lnSpc>
              <a:defRPr sz="23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1.使得集群的资源被高效利用</a:t>
            </a:r>
          </a:p>
          <a:p>
            <a:pPr lvl="2" indent="457200" algn="l" defTabSz="457200">
              <a:lnSpc>
                <a:spcPct val="150000"/>
              </a:lnSpc>
              <a:defRPr sz="23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2.支持用户提供的配置约束</a:t>
            </a:r>
          </a:p>
          <a:p>
            <a:pPr lvl="2" indent="457200" algn="l" defTabSz="457200">
              <a:lnSpc>
                <a:spcPct val="150000"/>
              </a:lnSpc>
              <a:defRPr sz="23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3. 能够迅速调度应用以此保证高可用</a:t>
            </a:r>
          </a:p>
        </p:txBody>
      </p:sp>
      <p:sp>
        <p:nvSpPr>
          <p:cNvPr id="268" name="Shape 268"/>
          <p:cNvSpPr/>
          <p:nvPr/>
        </p:nvSpPr>
        <p:spPr>
          <a:xfrm>
            <a:off x="952500" y="5815924"/>
            <a:ext cx="11099801" cy="2406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50000"/>
              </a:lnSpc>
              <a:defRPr sz="24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不合适的调度会导致：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lvl="2" indent="457200" algn="l" defTabSz="457200">
              <a:lnSpc>
                <a:spcPct val="150000"/>
              </a:lnSpc>
              <a:defRPr sz="24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1.	资源的浪费，增加成本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lvl="2" indent="457200" algn="l" defTabSz="457200">
              <a:lnSpc>
                <a:spcPct val="150000"/>
              </a:lnSpc>
              <a:defRPr sz="24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2.	资源过载，系统的稳定性差</a:t>
            </a:r>
          </a:p>
          <a:p>
            <a:pPr lvl="2" indent="457200" algn="l" defTabSz="457200">
              <a:lnSpc>
                <a:spcPct val="150000"/>
              </a:lnSpc>
              <a:defRPr sz="24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3.  资源不足，调度失败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3329" t="0" r="3329" b="17075"/>
          <a:stretch>
            <a:fillRect/>
          </a:stretch>
        </p:blipFill>
        <p:spPr>
          <a:xfrm>
            <a:off x="870545" y="3705457"/>
            <a:ext cx="11263583" cy="2822175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hape 271"/>
          <p:cNvSpPr/>
          <p:nvPr/>
        </p:nvSpPr>
        <p:spPr>
          <a:xfrm>
            <a:off x="872998" y="6970942"/>
            <a:ext cx="1073349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1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（a）单体式调度器（b）二级调度 （c）共享状态调度 （d）分布式调度      (e) 混合式调度</a:t>
            </a:r>
          </a:p>
        </p:txBody>
      </p:sp>
      <p:sp>
        <p:nvSpPr>
          <p:cNvPr id="272" name="Shape 272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543305">
              <a:defRPr sz="7440">
                <a:solidFill>
                  <a:srgbClr val="FFFFFF"/>
                </a:solidFill>
              </a:defRPr>
            </a:lvl1pPr>
          </a:lstStyle>
          <a:p>
            <a:pPr/>
            <a:r>
              <a:t>可扩展调度框架类型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430" y="2356432"/>
            <a:ext cx="12087940" cy="6123566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275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543305">
              <a:defRPr sz="7440">
                <a:solidFill>
                  <a:srgbClr val="FFFFFF"/>
                </a:solidFill>
              </a:defRPr>
            </a:lvl1pPr>
          </a:lstStyle>
          <a:p>
            <a:pPr/>
            <a:r>
              <a:t>主流的调度框架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549148">
              <a:defRPr sz="7519">
                <a:solidFill>
                  <a:srgbClr val="FFFFFF"/>
                </a:solidFill>
              </a:defRPr>
            </a:lvl1pPr>
          </a:lstStyle>
          <a:p>
            <a:pPr/>
            <a:r>
              <a:t>Past 1 year Google Tends  </a:t>
            </a:r>
          </a:p>
        </p:txBody>
      </p:sp>
      <p:pic>
        <p:nvPicPr>
          <p:cNvPr id="27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6373" y="3486694"/>
            <a:ext cx="10132054" cy="3328726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Shape 279"/>
          <p:cNvSpPr/>
          <p:nvPr/>
        </p:nvSpPr>
        <p:spPr>
          <a:xfrm>
            <a:off x="1611968" y="7359987"/>
            <a:ext cx="936227" cy="1"/>
          </a:xfrm>
          <a:prstGeom prst="line">
            <a:avLst/>
          </a:prstGeom>
          <a:ln w="25400">
            <a:solidFill>
              <a:schemeClr val="accent1">
                <a:satOff val="-36923"/>
                <a:lumOff val="15441"/>
              </a:schemeClr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0" name="Shape 280"/>
          <p:cNvSpPr/>
          <p:nvPr/>
        </p:nvSpPr>
        <p:spPr>
          <a:xfrm>
            <a:off x="4934524" y="7359987"/>
            <a:ext cx="936227" cy="1"/>
          </a:xfrm>
          <a:prstGeom prst="line">
            <a:avLst/>
          </a:prstGeom>
          <a:ln w="25400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1" name="Shape 281"/>
          <p:cNvSpPr/>
          <p:nvPr/>
        </p:nvSpPr>
        <p:spPr>
          <a:xfrm>
            <a:off x="8257080" y="7359987"/>
            <a:ext cx="936227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2" name="Shape 282"/>
          <p:cNvSpPr/>
          <p:nvPr/>
        </p:nvSpPr>
        <p:spPr>
          <a:xfrm>
            <a:off x="2573511" y="7112337"/>
            <a:ext cx="182704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/>
            <a:r>
              <a:t>Kubernetes</a:t>
            </a:r>
          </a:p>
        </p:txBody>
      </p:sp>
      <p:sp>
        <p:nvSpPr>
          <p:cNvPr id="283" name="Shape 283"/>
          <p:cNvSpPr/>
          <p:nvPr/>
        </p:nvSpPr>
        <p:spPr>
          <a:xfrm>
            <a:off x="6051594" y="7112337"/>
            <a:ext cx="108674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/>
            <a:r>
              <a:t>Mesos</a:t>
            </a:r>
          </a:p>
        </p:txBody>
      </p:sp>
      <p:sp>
        <p:nvSpPr>
          <p:cNvPr id="284" name="Shape 284"/>
          <p:cNvSpPr/>
          <p:nvPr/>
        </p:nvSpPr>
        <p:spPr>
          <a:xfrm>
            <a:off x="9251951" y="7112337"/>
            <a:ext cx="228503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/>
            <a:r>
              <a:t>Docker Swarm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543305">
              <a:defRPr sz="7440">
                <a:solidFill>
                  <a:srgbClr val="FFFFFF"/>
                </a:solidFill>
              </a:defRPr>
            </a:lvl1pPr>
          </a:lstStyle>
          <a:p>
            <a:pPr/>
            <a:r>
              <a:t>标准</a:t>
            </a:r>
          </a:p>
        </p:txBody>
      </p:sp>
      <p:sp>
        <p:nvSpPr>
          <p:cNvPr id="287" name="Shape 287"/>
          <p:cNvSpPr/>
          <p:nvPr/>
        </p:nvSpPr>
        <p:spPr>
          <a:xfrm>
            <a:off x="891351" y="2407068"/>
            <a:ext cx="11222098" cy="551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8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b="1"/>
              <a:t>CNCF</a:t>
            </a:r>
            <a:r>
              <a:rPr b="1">
                <a:latin typeface="+mj-lt"/>
                <a:ea typeface="+mj-ea"/>
                <a:cs typeface="+mj-cs"/>
                <a:sym typeface="Helvetica"/>
              </a:rPr>
              <a:t>（</a:t>
            </a:r>
            <a:r>
              <a:t>Cloud Native Computing Foundation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）</a:t>
            </a:r>
            <a:r>
              <a:rPr b="1"/>
              <a:t>                            </a:t>
            </a:r>
            <a:endParaRPr b="1"/>
          </a:p>
          <a:p>
            <a:pPr algn="l" defTabSz="457200">
              <a:defRPr sz="18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Google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、</a:t>
            </a:r>
            <a:r>
              <a:t>Docker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、</a:t>
            </a:r>
            <a:r>
              <a:t>IBM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、</a:t>
            </a:r>
            <a:r>
              <a:t>VMWare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、</a:t>
            </a:r>
            <a:r>
              <a:t>Intel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、</a:t>
            </a:r>
            <a:r>
              <a:t>Cisco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、</a:t>
            </a:r>
            <a:r>
              <a:t>Joyent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、</a:t>
            </a:r>
            <a:r>
              <a:t>CoreOS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、</a:t>
            </a:r>
            <a:r>
              <a:t>Mesosphere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、</a:t>
            </a:r>
            <a:r>
              <a:t>Univa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、</a:t>
            </a:r>
            <a:r>
              <a:t>Red Hat</a:t>
            </a:r>
          </a:p>
          <a:p>
            <a:pPr algn="l" defTabSz="457200">
              <a:defRPr b="1" sz="2000" u="sng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https://www.cncf.io/</a:t>
            </a:r>
            <a:endParaRPr u="none"/>
          </a:p>
          <a:p>
            <a:pPr algn="l" defTabSz="457200">
              <a:defRPr b="1" sz="20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目测目标：</a:t>
            </a:r>
            <a:r>
              <a:t>google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主导，打造</a:t>
            </a:r>
            <a:r>
              <a:t>K8S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生态</a:t>
            </a:r>
          </a:p>
          <a:p>
            <a:pPr algn="l" defTabSz="457200">
              <a:defRPr b="1" sz="20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</a:p>
          <a:p>
            <a:pPr algn="l" defTabSz="457200">
              <a:defRPr b="1" sz="20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</a:p>
          <a:p>
            <a:pPr algn="l" defTabSz="457200">
              <a:defRPr b="1" sz="20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</a:p>
          <a:p>
            <a:pPr algn="l" defTabSz="457200">
              <a:defRPr b="1" sz="20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</a:p>
          <a:p>
            <a:pPr algn="l" defTabSz="457200">
              <a:defRPr b="1" sz="20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</a:p>
          <a:p>
            <a:pPr algn="l" defTabSz="457200">
              <a:defRPr b="1" sz="20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</a:p>
          <a:p>
            <a:pPr algn="l" defTabSz="457200">
              <a:defRPr sz="32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b="1"/>
              <a:t>OCI</a:t>
            </a:r>
            <a:r>
              <a:rPr b="1">
                <a:latin typeface="+mj-lt"/>
                <a:ea typeface="+mj-ea"/>
                <a:cs typeface="+mj-cs"/>
                <a:sym typeface="Helvetica"/>
              </a:rPr>
              <a:t>（</a:t>
            </a:r>
            <a:r>
              <a:t>Open Container Initialitive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）</a:t>
            </a:r>
          </a:p>
          <a:p>
            <a:pPr algn="l" defTabSz="457200">
              <a:defRPr sz="16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AT&amp;T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，</a:t>
            </a:r>
            <a:r>
              <a:t>ClusterHQ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，</a:t>
            </a:r>
            <a:r>
              <a:t>Datera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， </a:t>
            </a:r>
            <a:r>
              <a:t>Kismatic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， </a:t>
            </a:r>
            <a:r>
              <a:t>Kyup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， </a:t>
            </a:r>
            <a:r>
              <a:t>Midokura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， </a:t>
            </a:r>
            <a:r>
              <a:t>Nutanix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，</a:t>
            </a:r>
            <a:r>
              <a:t>Oracle, Polyverse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，</a:t>
            </a:r>
            <a:r>
              <a:t>Resin.io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，</a:t>
            </a:r>
            <a:r>
              <a:t>Sysdig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，</a:t>
            </a:r>
            <a:r>
              <a:t>SUSE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，</a:t>
            </a:r>
            <a:r>
              <a:t>Twitter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、</a:t>
            </a:r>
            <a:r>
              <a:t>Verizon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、</a:t>
            </a:r>
            <a:r>
              <a:t>Amazon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，</a:t>
            </a:r>
            <a:r>
              <a:t>Microsoft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，</a:t>
            </a:r>
            <a:r>
              <a:t>CoreOS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，</a:t>
            </a:r>
            <a:r>
              <a:t>Docker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，</a:t>
            </a:r>
            <a:r>
              <a:t>Intel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，</a:t>
            </a:r>
            <a:r>
              <a:t>Mesosphere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、</a:t>
            </a:r>
            <a:r>
              <a:t>Red Hat</a:t>
            </a:r>
          </a:p>
          <a:p>
            <a:pPr algn="l" defTabSz="457200">
              <a:defRPr b="1" sz="2000" u="sng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http://www.opencontainers.org/</a:t>
            </a:r>
            <a:endParaRPr u="none"/>
          </a:p>
          <a:p>
            <a:pPr algn="l" defTabSz="457200">
              <a:defRPr b="1" sz="2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目测目标：打造</a:t>
            </a:r>
            <a:r>
              <a:rPr>
                <a:latin typeface="Times"/>
                <a:ea typeface="Times"/>
                <a:cs typeface="Times"/>
                <a:sym typeface="Times"/>
              </a:rPr>
              <a:t>docker</a:t>
            </a:r>
            <a:r>
              <a:t>生态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8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64603" y="3501116"/>
            <a:ext cx="6173689" cy="2123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60993" y="7068711"/>
            <a:ext cx="7351592" cy="11352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title" idx="4294967295"/>
          </p:nvPr>
        </p:nvSpPr>
        <p:spPr>
          <a:xfrm>
            <a:off x="952500" y="444500"/>
            <a:ext cx="11099800" cy="1427001"/>
          </a:xfrm>
          <a:prstGeom prst="rect">
            <a:avLst/>
          </a:prstGeom>
        </p:spPr>
        <p:txBody>
          <a:bodyPr/>
          <a:lstStyle>
            <a:lvl1pPr defTabSz="543305">
              <a:defRPr sz="7440">
                <a:solidFill>
                  <a:srgbClr val="FFFFFF"/>
                </a:solidFill>
              </a:defRPr>
            </a:lvl1pPr>
          </a:lstStyle>
          <a:p>
            <a:pPr/>
            <a:r>
              <a:t>生态</a:t>
            </a:r>
          </a:p>
        </p:txBody>
      </p:sp>
      <p:pic>
        <p:nvPicPr>
          <p:cNvPr id="29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9332" y="2273439"/>
            <a:ext cx="8486136" cy="61336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